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4"/>
  </p:sldMasterIdLst>
  <p:notesMasterIdLst>
    <p:notesMasterId r:id="rId27"/>
  </p:notesMasterIdLst>
  <p:sldIdLst>
    <p:sldId id="257" r:id="rId5"/>
    <p:sldId id="271" r:id="rId6"/>
    <p:sldId id="274" r:id="rId7"/>
    <p:sldId id="279" r:id="rId8"/>
    <p:sldId id="280" r:id="rId9"/>
    <p:sldId id="281" r:id="rId10"/>
    <p:sldId id="283" r:id="rId11"/>
    <p:sldId id="294" r:id="rId12"/>
    <p:sldId id="286" r:id="rId13"/>
    <p:sldId id="287" r:id="rId14"/>
    <p:sldId id="288" r:id="rId15"/>
    <p:sldId id="289" r:id="rId16"/>
    <p:sldId id="291" r:id="rId17"/>
    <p:sldId id="295" r:id="rId18"/>
    <p:sldId id="296" r:id="rId19"/>
    <p:sldId id="293" r:id="rId20"/>
    <p:sldId id="284" r:id="rId21"/>
    <p:sldId id="270" r:id="rId22"/>
    <p:sldId id="267" r:id="rId23"/>
    <p:sldId id="266" r:id="rId24"/>
    <p:sldId id="268" r:id="rId25"/>
    <p:sldId id="27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F907"/>
    <a:srgbClr val="6DE61A"/>
    <a:srgbClr val="F0F4F7"/>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9" autoAdjust="0"/>
    <p:restoredTop sz="72394"/>
  </p:normalViewPr>
  <p:slideViewPr>
    <p:cSldViewPr snapToGrid="0">
      <p:cViewPr varScale="1">
        <p:scale>
          <a:sx n="57" d="100"/>
          <a:sy n="57" d="100"/>
        </p:scale>
        <p:origin x="1363" y="5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AC2EA-9369-4DAE-B7EF-E6554CAF7F02}" type="datetimeFigureOut">
              <a:rPr lang="en-US" smtClean="0"/>
              <a:t>10/16/2023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AB6C4B-8E4F-4953-823F-42C68BA17F73}" type="slidenum">
              <a:rPr lang="en-US" smtClean="0"/>
              <a:t>‹#›</a:t>
            </a:fld>
            <a:endParaRPr lang="en-US"/>
          </a:p>
        </p:txBody>
      </p:sp>
    </p:spTree>
    <p:extLst>
      <p:ext uri="{BB962C8B-B14F-4D97-AF65-F5344CB8AC3E}">
        <p14:creationId xmlns:p14="http://schemas.microsoft.com/office/powerpoint/2010/main" val="2671395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MAPTODON system. We collect images from smartphones, using an AI pipeline to transform those 2D images into 3D scenes, viewable on the web.</a:t>
            </a:r>
          </a:p>
          <a:p>
            <a:endParaRPr lang="en-US" dirty="0"/>
          </a:p>
          <a:p>
            <a:r>
              <a:rPr lang="en-US" dirty="0"/>
              <a:t>3 Components, pass of to engineers of each respective stage.</a:t>
            </a:r>
          </a:p>
        </p:txBody>
      </p:sp>
      <p:sp>
        <p:nvSpPr>
          <p:cNvPr id="4" name="Slide Number Placeholder 3"/>
          <p:cNvSpPr>
            <a:spLocks noGrp="1"/>
          </p:cNvSpPr>
          <p:nvPr>
            <p:ph type="sldNum" sz="quarter" idx="5"/>
          </p:nvPr>
        </p:nvSpPr>
        <p:spPr/>
        <p:txBody>
          <a:bodyPr/>
          <a:lstStyle/>
          <a:p>
            <a:fld id="{A4AB6C4B-8E4F-4953-823F-42C68BA17F73}" type="slidenum">
              <a:rPr lang="en-US" smtClean="0"/>
              <a:t>3</a:t>
            </a:fld>
            <a:endParaRPr lang="en-US"/>
          </a:p>
        </p:txBody>
      </p:sp>
    </p:spTree>
    <p:extLst>
      <p:ext uri="{BB962C8B-B14F-4D97-AF65-F5344CB8AC3E}">
        <p14:creationId xmlns:p14="http://schemas.microsoft.com/office/powerpoint/2010/main" val="4057398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for Shelton, his government set up a local instance of MAPTODON, which allows local residents of Mozambique to use their own smartphones to create environmental scans. This now allows Shelton to easily spot the exact location he is meant to drop off packages.</a:t>
            </a:r>
          </a:p>
        </p:txBody>
      </p:sp>
      <p:sp>
        <p:nvSpPr>
          <p:cNvPr id="4" name="Slide Number Placeholder 3"/>
          <p:cNvSpPr>
            <a:spLocks noGrp="1"/>
          </p:cNvSpPr>
          <p:nvPr>
            <p:ph type="sldNum" sz="quarter" idx="5"/>
          </p:nvPr>
        </p:nvSpPr>
        <p:spPr/>
        <p:txBody>
          <a:bodyPr/>
          <a:lstStyle/>
          <a:p>
            <a:fld id="{A4AB6C4B-8E4F-4953-823F-42C68BA17F73}" type="slidenum">
              <a:rPr lang="en-US" smtClean="0"/>
              <a:t>12</a:t>
            </a:fld>
            <a:endParaRPr lang="en-US"/>
          </a:p>
        </p:txBody>
      </p:sp>
    </p:spTree>
    <p:extLst>
      <p:ext uri="{BB962C8B-B14F-4D97-AF65-F5344CB8AC3E}">
        <p14:creationId xmlns:p14="http://schemas.microsoft.com/office/powerpoint/2010/main" val="2107656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MAPTODON isn’t just a SV clone. MAPTODON provides a novel way of viewing the environment in 3D. One such use-case of its 3D capabilities has to do with disaster relief.</a:t>
            </a:r>
          </a:p>
        </p:txBody>
      </p:sp>
      <p:sp>
        <p:nvSpPr>
          <p:cNvPr id="4" name="Slide Number Placeholder 3"/>
          <p:cNvSpPr>
            <a:spLocks noGrp="1"/>
          </p:cNvSpPr>
          <p:nvPr>
            <p:ph type="sldNum" sz="quarter" idx="5"/>
          </p:nvPr>
        </p:nvSpPr>
        <p:spPr/>
        <p:txBody>
          <a:bodyPr/>
          <a:lstStyle/>
          <a:p>
            <a:fld id="{A4AB6C4B-8E4F-4953-823F-42C68BA17F73}" type="slidenum">
              <a:rPr lang="en-US" smtClean="0"/>
              <a:t>13</a:t>
            </a:fld>
            <a:endParaRPr lang="en-US"/>
          </a:p>
        </p:txBody>
      </p:sp>
    </p:spTree>
    <p:extLst>
      <p:ext uri="{BB962C8B-B14F-4D97-AF65-F5344CB8AC3E}">
        <p14:creationId xmlns:p14="http://schemas.microsoft.com/office/powerpoint/2010/main" val="2133271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AB6C4B-8E4F-4953-823F-42C68BA17F73}" type="slidenum">
              <a:rPr lang="en-US" smtClean="0"/>
              <a:t>14</a:t>
            </a:fld>
            <a:endParaRPr lang="en-US"/>
          </a:p>
        </p:txBody>
      </p:sp>
    </p:spTree>
    <p:extLst>
      <p:ext uri="{BB962C8B-B14F-4D97-AF65-F5344CB8AC3E}">
        <p14:creationId xmlns:p14="http://schemas.microsoft.com/office/powerpoint/2010/main" val="2601493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students from UC Santa Cruz. Last Winter, we got hit by a severe storm that cause floods and multiple land slides. </a:t>
            </a:r>
          </a:p>
        </p:txBody>
      </p:sp>
      <p:sp>
        <p:nvSpPr>
          <p:cNvPr id="4" name="Slide Number Placeholder 3"/>
          <p:cNvSpPr>
            <a:spLocks noGrp="1"/>
          </p:cNvSpPr>
          <p:nvPr>
            <p:ph type="sldNum" sz="quarter" idx="5"/>
          </p:nvPr>
        </p:nvSpPr>
        <p:spPr/>
        <p:txBody>
          <a:bodyPr/>
          <a:lstStyle/>
          <a:p>
            <a:fld id="{A4AB6C4B-8E4F-4953-823F-42C68BA17F73}" type="slidenum">
              <a:rPr lang="en-US" smtClean="0"/>
              <a:t>15</a:t>
            </a:fld>
            <a:endParaRPr lang="en-US"/>
          </a:p>
        </p:txBody>
      </p:sp>
    </p:spTree>
    <p:extLst>
      <p:ext uri="{BB962C8B-B14F-4D97-AF65-F5344CB8AC3E}">
        <p14:creationId xmlns:p14="http://schemas.microsoft.com/office/powerpoint/2010/main" val="2207190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picture of West Cliff St. As you can see, the storm caused quite a bit of damage to our roads. </a:t>
            </a:r>
          </a:p>
          <a:p>
            <a:endParaRPr lang="en-US" dirty="0"/>
          </a:p>
          <a:p>
            <a:r>
              <a:rPr lang="en-US" dirty="0"/>
              <a:t>The 3D capability of MAPTADON will enable civil engineers a clearer picture of the situation that they’re dealing with, allowing better logistical decisions to be made while delivering a clearer image of their plan to locals.</a:t>
            </a:r>
            <a:endParaRPr lang="en-JP" dirty="0"/>
          </a:p>
        </p:txBody>
      </p:sp>
      <p:sp>
        <p:nvSpPr>
          <p:cNvPr id="4" name="Slide Number Placeholder 3"/>
          <p:cNvSpPr>
            <a:spLocks noGrp="1"/>
          </p:cNvSpPr>
          <p:nvPr>
            <p:ph type="sldNum" sz="quarter" idx="5"/>
          </p:nvPr>
        </p:nvSpPr>
        <p:spPr/>
        <p:txBody>
          <a:bodyPr/>
          <a:lstStyle/>
          <a:p>
            <a:fld id="{A4AB6C4B-8E4F-4953-823F-42C68BA17F73}" type="slidenum">
              <a:rPr lang="en-US" smtClean="0"/>
              <a:t>16</a:t>
            </a:fld>
            <a:endParaRPr lang="en-US"/>
          </a:p>
        </p:txBody>
      </p:sp>
    </p:spTree>
    <p:extLst>
      <p:ext uri="{BB962C8B-B14F-4D97-AF65-F5344CB8AC3E}">
        <p14:creationId xmlns:p14="http://schemas.microsoft.com/office/powerpoint/2010/main" val="3442614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examples we showed today are just two of many possible applications of MAPTODON.</a:t>
            </a:r>
          </a:p>
          <a:p>
            <a:endParaRPr lang="en-US" dirty="0"/>
          </a:p>
          <a:p>
            <a:endParaRPr lang="en-US" dirty="0"/>
          </a:p>
        </p:txBody>
      </p:sp>
      <p:sp>
        <p:nvSpPr>
          <p:cNvPr id="4" name="Slide Number Placeholder 3"/>
          <p:cNvSpPr>
            <a:spLocks noGrp="1"/>
          </p:cNvSpPr>
          <p:nvPr>
            <p:ph type="sldNum" sz="quarter" idx="5"/>
          </p:nvPr>
        </p:nvSpPr>
        <p:spPr/>
        <p:txBody>
          <a:bodyPr/>
          <a:lstStyle/>
          <a:p>
            <a:fld id="{A4AB6C4B-8E4F-4953-823F-42C68BA17F73}" type="slidenum">
              <a:rPr lang="en-US" smtClean="0"/>
              <a:t>17</a:t>
            </a:fld>
            <a:endParaRPr lang="en-US"/>
          </a:p>
        </p:txBody>
      </p:sp>
    </p:spTree>
    <p:extLst>
      <p:ext uri="{BB962C8B-B14F-4D97-AF65-F5344CB8AC3E}">
        <p14:creationId xmlns:p14="http://schemas.microsoft.com/office/powerpoint/2010/main" val="3071729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review, MAPTODON IS…</a:t>
            </a:r>
          </a:p>
        </p:txBody>
      </p:sp>
      <p:sp>
        <p:nvSpPr>
          <p:cNvPr id="4" name="Slide Number Placeholder 3"/>
          <p:cNvSpPr>
            <a:spLocks noGrp="1"/>
          </p:cNvSpPr>
          <p:nvPr>
            <p:ph type="sldNum" sz="quarter" idx="5"/>
          </p:nvPr>
        </p:nvSpPr>
        <p:spPr/>
        <p:txBody>
          <a:bodyPr/>
          <a:lstStyle/>
          <a:p>
            <a:fld id="{A4AB6C4B-8E4F-4953-823F-42C68BA17F73}" type="slidenum">
              <a:rPr lang="en-US" smtClean="0"/>
              <a:t>18</a:t>
            </a:fld>
            <a:endParaRPr lang="en-US"/>
          </a:p>
        </p:txBody>
      </p:sp>
    </p:spTree>
    <p:extLst>
      <p:ext uri="{BB962C8B-B14F-4D97-AF65-F5344CB8AC3E}">
        <p14:creationId xmlns:p14="http://schemas.microsoft.com/office/powerpoint/2010/main" val="2147752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capture images of surrounding using our mobile app.</a:t>
            </a:r>
          </a:p>
          <a:p>
            <a:endParaRPr lang="en-US" dirty="0"/>
          </a:p>
          <a:p>
            <a:r>
              <a:rPr lang="en-US" dirty="0"/>
              <a:t>Following the on-screen instructions, users will capture their surroundings via 2D images, sending the raw data to the AI pipeline.</a:t>
            </a:r>
          </a:p>
        </p:txBody>
      </p:sp>
      <p:sp>
        <p:nvSpPr>
          <p:cNvPr id="4" name="Slide Number Placeholder 3"/>
          <p:cNvSpPr>
            <a:spLocks noGrp="1"/>
          </p:cNvSpPr>
          <p:nvPr>
            <p:ph type="sldNum" sz="quarter" idx="5"/>
          </p:nvPr>
        </p:nvSpPr>
        <p:spPr/>
        <p:txBody>
          <a:bodyPr/>
          <a:lstStyle/>
          <a:p>
            <a:fld id="{A4AB6C4B-8E4F-4953-823F-42C68BA17F73}" type="slidenum">
              <a:rPr lang="en-US" smtClean="0"/>
              <a:t>4</a:t>
            </a:fld>
            <a:endParaRPr lang="en-US"/>
          </a:p>
        </p:txBody>
      </p:sp>
    </p:spTree>
    <p:extLst>
      <p:ext uri="{BB962C8B-B14F-4D97-AF65-F5344CB8AC3E}">
        <p14:creationId xmlns:p14="http://schemas.microsoft.com/office/powerpoint/2010/main" val="323992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 series of images, use </a:t>
            </a:r>
            <a:r>
              <a:rPr lang="en-US" dirty="0" err="1"/>
              <a:t>hloc</a:t>
            </a:r>
            <a:r>
              <a:rPr lang="en-US" dirty="0"/>
              <a:t> to get point cloud data and generate 3d view by using 3d gaussian splatting.</a:t>
            </a:r>
          </a:p>
        </p:txBody>
      </p:sp>
      <p:sp>
        <p:nvSpPr>
          <p:cNvPr id="4" name="Slide Number Placeholder 3"/>
          <p:cNvSpPr>
            <a:spLocks noGrp="1"/>
          </p:cNvSpPr>
          <p:nvPr>
            <p:ph type="sldNum" sz="quarter" idx="5"/>
          </p:nvPr>
        </p:nvSpPr>
        <p:spPr/>
        <p:txBody>
          <a:bodyPr/>
          <a:lstStyle/>
          <a:p>
            <a:fld id="{A4AB6C4B-8E4F-4953-823F-42C68BA17F73}" type="slidenum">
              <a:rPr lang="en-US" smtClean="0"/>
              <a:t>5</a:t>
            </a:fld>
            <a:endParaRPr lang="en-US"/>
          </a:p>
        </p:txBody>
      </p:sp>
    </p:spTree>
    <p:extLst>
      <p:ext uri="{BB962C8B-B14F-4D97-AF65-F5344CB8AC3E}">
        <p14:creationId xmlns:p14="http://schemas.microsoft.com/office/powerpoint/2010/main" val="762098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client receives 3D environment data from federated servers, associating each scene with its coordinates. Clicking on a pin will render that coordinate’s associated environmental scan using </a:t>
            </a:r>
            <a:r>
              <a:rPr lang="en-US" dirty="0" err="1"/>
              <a:t>webGPU</a:t>
            </a:r>
            <a:r>
              <a:rPr lang="en-US" dirty="0"/>
              <a:t>.</a:t>
            </a:r>
          </a:p>
        </p:txBody>
      </p:sp>
      <p:sp>
        <p:nvSpPr>
          <p:cNvPr id="4" name="Slide Number Placeholder 3"/>
          <p:cNvSpPr>
            <a:spLocks noGrp="1"/>
          </p:cNvSpPr>
          <p:nvPr>
            <p:ph type="sldNum" sz="quarter" idx="5"/>
          </p:nvPr>
        </p:nvSpPr>
        <p:spPr/>
        <p:txBody>
          <a:bodyPr/>
          <a:lstStyle/>
          <a:p>
            <a:fld id="{A4AB6C4B-8E4F-4953-823F-42C68BA17F73}" type="slidenum">
              <a:rPr lang="en-US" smtClean="0"/>
              <a:t>6</a:t>
            </a:fld>
            <a:endParaRPr lang="en-US"/>
          </a:p>
        </p:txBody>
      </p:sp>
    </p:spTree>
    <p:extLst>
      <p:ext uri="{BB962C8B-B14F-4D97-AF65-F5344CB8AC3E}">
        <p14:creationId xmlns:p14="http://schemas.microsoft.com/office/powerpoint/2010/main" val="1844022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key advantages unique to Maptodon are Decentralized Servers and 3D Environments. We are going to illustrate these advantages with two stories.</a:t>
            </a:r>
          </a:p>
        </p:txBody>
      </p:sp>
      <p:sp>
        <p:nvSpPr>
          <p:cNvPr id="4" name="Slide Number Placeholder 3"/>
          <p:cNvSpPr>
            <a:spLocks noGrp="1"/>
          </p:cNvSpPr>
          <p:nvPr>
            <p:ph type="sldNum" sz="quarter" idx="5"/>
          </p:nvPr>
        </p:nvSpPr>
        <p:spPr/>
        <p:txBody>
          <a:bodyPr/>
          <a:lstStyle/>
          <a:p>
            <a:fld id="{A4AB6C4B-8E4F-4953-823F-42C68BA17F73}" type="slidenum">
              <a:rPr lang="en-US" smtClean="0"/>
              <a:t>7</a:t>
            </a:fld>
            <a:endParaRPr lang="en-US"/>
          </a:p>
        </p:txBody>
      </p:sp>
    </p:spTree>
    <p:extLst>
      <p:ext uri="{BB962C8B-B14F-4D97-AF65-F5344CB8AC3E}">
        <p14:creationId xmlns:p14="http://schemas.microsoft.com/office/powerpoint/2010/main" val="1258282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key advantages unique to Maptodon are Decentralized Servers and 3D Environments. We are going to illustrate these advantages with two stories.</a:t>
            </a:r>
          </a:p>
        </p:txBody>
      </p:sp>
      <p:sp>
        <p:nvSpPr>
          <p:cNvPr id="4" name="Slide Number Placeholder 3"/>
          <p:cNvSpPr>
            <a:spLocks noGrp="1"/>
          </p:cNvSpPr>
          <p:nvPr>
            <p:ph type="sldNum" sz="quarter" idx="5"/>
          </p:nvPr>
        </p:nvSpPr>
        <p:spPr/>
        <p:txBody>
          <a:bodyPr/>
          <a:lstStyle/>
          <a:p>
            <a:fld id="{A4AB6C4B-8E4F-4953-823F-42C68BA17F73}" type="slidenum">
              <a:rPr lang="en-US" smtClean="0"/>
              <a:t>8</a:t>
            </a:fld>
            <a:endParaRPr lang="en-US"/>
          </a:p>
        </p:txBody>
      </p:sp>
    </p:spTree>
    <p:extLst>
      <p:ext uri="{BB962C8B-B14F-4D97-AF65-F5344CB8AC3E}">
        <p14:creationId xmlns:p14="http://schemas.microsoft.com/office/powerpoint/2010/main" val="3124712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Shelton. He's a delivery driver who lives in Mozambique, Africa. However, after moving to a new city, he is unfamiliar with the layout.</a:t>
            </a:r>
          </a:p>
        </p:txBody>
      </p:sp>
      <p:sp>
        <p:nvSpPr>
          <p:cNvPr id="4" name="Slide Number Placeholder 3"/>
          <p:cNvSpPr>
            <a:spLocks noGrp="1"/>
          </p:cNvSpPr>
          <p:nvPr>
            <p:ph type="sldNum" sz="quarter" idx="5"/>
          </p:nvPr>
        </p:nvSpPr>
        <p:spPr/>
        <p:txBody>
          <a:bodyPr/>
          <a:lstStyle/>
          <a:p>
            <a:fld id="{A4AB6C4B-8E4F-4953-823F-42C68BA17F73}" type="slidenum">
              <a:rPr lang="en-US" smtClean="0"/>
              <a:t>9</a:t>
            </a:fld>
            <a:endParaRPr lang="en-US"/>
          </a:p>
        </p:txBody>
      </p:sp>
    </p:spTree>
    <p:extLst>
      <p:ext uri="{BB962C8B-B14F-4D97-AF65-F5344CB8AC3E}">
        <p14:creationId xmlns:p14="http://schemas.microsoft.com/office/powerpoint/2010/main" val="3967868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when we want to figure out where we are headed, we use Google SV to get a better sense of the exact destination. If fact, this is what I was looking just before we got here.</a:t>
            </a:r>
          </a:p>
        </p:txBody>
      </p:sp>
      <p:sp>
        <p:nvSpPr>
          <p:cNvPr id="4" name="Slide Number Placeholder 3"/>
          <p:cNvSpPr>
            <a:spLocks noGrp="1"/>
          </p:cNvSpPr>
          <p:nvPr>
            <p:ph type="sldNum" sz="quarter" idx="5"/>
          </p:nvPr>
        </p:nvSpPr>
        <p:spPr/>
        <p:txBody>
          <a:bodyPr/>
          <a:lstStyle/>
          <a:p>
            <a:fld id="{A4AB6C4B-8E4F-4953-823F-42C68BA17F73}" type="slidenum">
              <a:rPr lang="en-US" smtClean="0"/>
              <a:t>10</a:t>
            </a:fld>
            <a:endParaRPr lang="en-US"/>
          </a:p>
        </p:txBody>
      </p:sp>
    </p:spTree>
    <p:extLst>
      <p:ext uri="{BB962C8B-B14F-4D97-AF65-F5344CB8AC3E}">
        <p14:creationId xmlns:p14="http://schemas.microsoft.com/office/powerpoint/2010/main" val="2575215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that’s not an option for our man Shelton because there’s no Google SV support in Mozambique.</a:t>
            </a:r>
          </a:p>
        </p:txBody>
      </p:sp>
      <p:sp>
        <p:nvSpPr>
          <p:cNvPr id="4" name="Slide Number Placeholder 3"/>
          <p:cNvSpPr>
            <a:spLocks noGrp="1"/>
          </p:cNvSpPr>
          <p:nvPr>
            <p:ph type="sldNum" sz="quarter" idx="5"/>
          </p:nvPr>
        </p:nvSpPr>
        <p:spPr/>
        <p:txBody>
          <a:bodyPr/>
          <a:lstStyle/>
          <a:p>
            <a:fld id="{A4AB6C4B-8E4F-4953-823F-42C68BA17F73}" type="slidenum">
              <a:rPr lang="en-US" smtClean="0"/>
              <a:t>11</a:t>
            </a:fld>
            <a:endParaRPr lang="en-US"/>
          </a:p>
        </p:txBody>
      </p:sp>
    </p:spTree>
    <p:extLst>
      <p:ext uri="{BB962C8B-B14F-4D97-AF65-F5344CB8AC3E}">
        <p14:creationId xmlns:p14="http://schemas.microsoft.com/office/powerpoint/2010/main" val="2593955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8F6D8-29F1-DCDC-2E62-15C5970053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26E74A-39CE-12A8-33C8-BA4EF68925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D9B10A-FF7A-474C-3888-28FAE1B06145}"/>
              </a:ext>
            </a:extLst>
          </p:cNvPr>
          <p:cNvSpPr>
            <a:spLocks noGrp="1"/>
          </p:cNvSpPr>
          <p:nvPr>
            <p:ph type="dt" sz="half" idx="10"/>
          </p:nvPr>
        </p:nvSpPr>
        <p:spPr/>
        <p:txBody>
          <a:bodyPr/>
          <a:lstStyle/>
          <a:p>
            <a:fld id="{846CE7D5-CF57-46EF-B807-FDD0502418D4}" type="datetimeFigureOut">
              <a:rPr lang="en-US" smtClean="0"/>
              <a:t>10/16/2023</a:t>
            </a:fld>
            <a:endParaRPr lang="en-US"/>
          </a:p>
        </p:txBody>
      </p:sp>
      <p:sp>
        <p:nvSpPr>
          <p:cNvPr id="5" name="Footer Placeholder 4">
            <a:extLst>
              <a:ext uri="{FF2B5EF4-FFF2-40B4-BE49-F238E27FC236}">
                <a16:creationId xmlns:a16="http://schemas.microsoft.com/office/drawing/2014/main" id="{1B5667BD-5AE8-F0E9-76B5-1F84DC6383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1D753E-B325-EEDE-38CE-D96ECC71088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29420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A1DBB-4B8A-C192-48D7-C63F556AED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4EC0E7-A0EE-54CD-D851-102607439F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E3EDB2-F370-DA6D-5A80-DCDF7544971B}"/>
              </a:ext>
            </a:extLst>
          </p:cNvPr>
          <p:cNvSpPr>
            <a:spLocks noGrp="1"/>
          </p:cNvSpPr>
          <p:nvPr>
            <p:ph type="dt" sz="half" idx="10"/>
          </p:nvPr>
        </p:nvSpPr>
        <p:spPr/>
        <p:txBody>
          <a:bodyPr/>
          <a:lstStyle/>
          <a:p>
            <a:fld id="{846CE7D5-CF57-46EF-B807-FDD0502418D4}" type="datetimeFigureOut">
              <a:rPr lang="en-US" smtClean="0"/>
              <a:t>10/16/2023</a:t>
            </a:fld>
            <a:endParaRPr lang="en-US"/>
          </a:p>
        </p:txBody>
      </p:sp>
      <p:sp>
        <p:nvSpPr>
          <p:cNvPr id="5" name="Footer Placeholder 4">
            <a:extLst>
              <a:ext uri="{FF2B5EF4-FFF2-40B4-BE49-F238E27FC236}">
                <a16:creationId xmlns:a16="http://schemas.microsoft.com/office/drawing/2014/main" id="{5C71569B-BEA9-551E-B9D1-A75C6CB66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88ADFC-03A7-2D25-9F78-ABC38899B7E6}"/>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90135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3D8087-AA35-5D38-2CFD-7F58C79390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206C84-361D-AF50-EE51-83D68BA521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394B11-ECD9-3283-64FA-9DF4C40ECD94}"/>
              </a:ext>
            </a:extLst>
          </p:cNvPr>
          <p:cNvSpPr>
            <a:spLocks noGrp="1"/>
          </p:cNvSpPr>
          <p:nvPr>
            <p:ph type="dt" sz="half" idx="10"/>
          </p:nvPr>
        </p:nvSpPr>
        <p:spPr/>
        <p:txBody>
          <a:bodyPr/>
          <a:lstStyle/>
          <a:p>
            <a:fld id="{846CE7D5-CF57-46EF-B807-FDD0502418D4}" type="datetimeFigureOut">
              <a:rPr lang="en-US" smtClean="0"/>
              <a:t>10/16/2023</a:t>
            </a:fld>
            <a:endParaRPr lang="en-US"/>
          </a:p>
        </p:txBody>
      </p:sp>
      <p:sp>
        <p:nvSpPr>
          <p:cNvPr id="5" name="Footer Placeholder 4">
            <a:extLst>
              <a:ext uri="{FF2B5EF4-FFF2-40B4-BE49-F238E27FC236}">
                <a16:creationId xmlns:a16="http://schemas.microsoft.com/office/drawing/2014/main" id="{E6C38248-F3E6-7744-48C3-D86FA6910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AD5AB-3FAD-A816-D9F4-A94F7E9F1C1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79498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EE51-1FE1-DF6A-103E-8B3D195F1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177576-9462-DE01-B826-E1E9F370AA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C6AE31-D1FF-61C4-B5AD-ED7BD123CED8}"/>
              </a:ext>
            </a:extLst>
          </p:cNvPr>
          <p:cNvSpPr>
            <a:spLocks noGrp="1"/>
          </p:cNvSpPr>
          <p:nvPr>
            <p:ph type="dt" sz="half" idx="10"/>
          </p:nvPr>
        </p:nvSpPr>
        <p:spPr/>
        <p:txBody>
          <a:bodyPr/>
          <a:lstStyle/>
          <a:p>
            <a:fld id="{846CE7D5-CF57-46EF-B807-FDD0502418D4}" type="datetimeFigureOut">
              <a:rPr lang="en-US" smtClean="0"/>
              <a:t>10/16/2023</a:t>
            </a:fld>
            <a:endParaRPr lang="en-US"/>
          </a:p>
        </p:txBody>
      </p:sp>
      <p:sp>
        <p:nvSpPr>
          <p:cNvPr id="5" name="Footer Placeholder 4">
            <a:extLst>
              <a:ext uri="{FF2B5EF4-FFF2-40B4-BE49-F238E27FC236}">
                <a16:creationId xmlns:a16="http://schemas.microsoft.com/office/drawing/2014/main" id="{12D73B05-4FF4-9550-BA6A-9D172DBB79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6DC79-34D0-4FCB-75C5-1FBCF766C37F}"/>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83943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6C68-7D0E-282F-0798-07E687B00D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A9AE38-0910-2649-09D1-6D774E1212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605AD1-5A6C-6747-BC57-7D59085044E2}"/>
              </a:ext>
            </a:extLst>
          </p:cNvPr>
          <p:cNvSpPr>
            <a:spLocks noGrp="1"/>
          </p:cNvSpPr>
          <p:nvPr>
            <p:ph type="dt" sz="half" idx="10"/>
          </p:nvPr>
        </p:nvSpPr>
        <p:spPr/>
        <p:txBody>
          <a:bodyPr/>
          <a:lstStyle/>
          <a:p>
            <a:fld id="{846CE7D5-CF57-46EF-B807-FDD0502418D4}" type="datetimeFigureOut">
              <a:rPr lang="en-US" smtClean="0"/>
              <a:t>10/16/2023</a:t>
            </a:fld>
            <a:endParaRPr lang="en-US"/>
          </a:p>
        </p:txBody>
      </p:sp>
      <p:sp>
        <p:nvSpPr>
          <p:cNvPr id="5" name="Footer Placeholder 4">
            <a:extLst>
              <a:ext uri="{FF2B5EF4-FFF2-40B4-BE49-F238E27FC236}">
                <a16:creationId xmlns:a16="http://schemas.microsoft.com/office/drawing/2014/main" id="{108D5400-5D56-059A-AE7D-603DDF63E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FED3D0-1458-B9AE-3265-FA513E64903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47977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3E648-6B60-73A3-0304-9626C4FF38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795AA-62EB-591B-13D8-51206CF891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B17BF9-4FCB-4409-81C9-5193E9C14A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3DEFE3-3CF2-E0FB-2935-5FDB8B961E4A}"/>
              </a:ext>
            </a:extLst>
          </p:cNvPr>
          <p:cNvSpPr>
            <a:spLocks noGrp="1"/>
          </p:cNvSpPr>
          <p:nvPr>
            <p:ph type="dt" sz="half" idx="10"/>
          </p:nvPr>
        </p:nvSpPr>
        <p:spPr/>
        <p:txBody>
          <a:bodyPr/>
          <a:lstStyle/>
          <a:p>
            <a:fld id="{846CE7D5-CF57-46EF-B807-FDD0502418D4}" type="datetimeFigureOut">
              <a:rPr lang="en-US" smtClean="0"/>
              <a:t>10/16/2023</a:t>
            </a:fld>
            <a:endParaRPr lang="en-US"/>
          </a:p>
        </p:txBody>
      </p:sp>
      <p:sp>
        <p:nvSpPr>
          <p:cNvPr id="6" name="Footer Placeholder 5">
            <a:extLst>
              <a:ext uri="{FF2B5EF4-FFF2-40B4-BE49-F238E27FC236}">
                <a16:creationId xmlns:a16="http://schemas.microsoft.com/office/drawing/2014/main" id="{7A99F01E-2F8C-3336-33B9-14131DAA0C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655AD4-FA52-5EC3-13C9-14BCC9659D6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51061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69193-8A5D-2169-21E7-1643CBEA8E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7FE6B4-989F-3020-93A2-80A0E1B2FC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CC26FB-382F-D248-CE67-C94BAF09FA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2AA963-A7E1-E740-BB44-731BAE7E20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F90162-90D6-7E31-3E48-6F2E5BE826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7E29E2-277F-A44A-D374-F1D1B76C5710}"/>
              </a:ext>
            </a:extLst>
          </p:cNvPr>
          <p:cNvSpPr>
            <a:spLocks noGrp="1"/>
          </p:cNvSpPr>
          <p:nvPr>
            <p:ph type="dt" sz="half" idx="10"/>
          </p:nvPr>
        </p:nvSpPr>
        <p:spPr/>
        <p:txBody>
          <a:bodyPr/>
          <a:lstStyle/>
          <a:p>
            <a:fld id="{846CE7D5-CF57-46EF-B807-FDD0502418D4}" type="datetimeFigureOut">
              <a:rPr lang="en-US" smtClean="0"/>
              <a:t>10/16/2023</a:t>
            </a:fld>
            <a:endParaRPr lang="en-US"/>
          </a:p>
        </p:txBody>
      </p:sp>
      <p:sp>
        <p:nvSpPr>
          <p:cNvPr id="8" name="Footer Placeholder 7">
            <a:extLst>
              <a:ext uri="{FF2B5EF4-FFF2-40B4-BE49-F238E27FC236}">
                <a16:creationId xmlns:a16="http://schemas.microsoft.com/office/drawing/2014/main" id="{51E7E5D7-C434-F8F9-51EF-474DB2CD13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CB1293-9B05-F088-3EAC-A8E762B9AE77}"/>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06915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AEB56-2AE1-62D0-E7C6-7047399BAF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0D629C-0633-D903-1B8F-88DB9EB82467}"/>
              </a:ext>
            </a:extLst>
          </p:cNvPr>
          <p:cNvSpPr>
            <a:spLocks noGrp="1"/>
          </p:cNvSpPr>
          <p:nvPr>
            <p:ph type="dt" sz="half" idx="10"/>
          </p:nvPr>
        </p:nvSpPr>
        <p:spPr/>
        <p:txBody>
          <a:bodyPr/>
          <a:lstStyle/>
          <a:p>
            <a:fld id="{846CE7D5-CF57-46EF-B807-FDD0502418D4}" type="datetimeFigureOut">
              <a:rPr lang="en-US" smtClean="0"/>
              <a:t>10/16/2023</a:t>
            </a:fld>
            <a:endParaRPr lang="en-US"/>
          </a:p>
        </p:txBody>
      </p:sp>
      <p:sp>
        <p:nvSpPr>
          <p:cNvPr id="4" name="Footer Placeholder 3">
            <a:extLst>
              <a:ext uri="{FF2B5EF4-FFF2-40B4-BE49-F238E27FC236}">
                <a16:creationId xmlns:a16="http://schemas.microsoft.com/office/drawing/2014/main" id="{85A19D06-2E98-C91D-20F4-639EA64D77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547809-F44E-3990-DEF2-04C65FF0A25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78406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91CD6B-31DE-A10A-6049-FF33E18228B8}"/>
              </a:ext>
            </a:extLst>
          </p:cNvPr>
          <p:cNvSpPr>
            <a:spLocks noGrp="1"/>
          </p:cNvSpPr>
          <p:nvPr>
            <p:ph type="dt" sz="half" idx="10"/>
          </p:nvPr>
        </p:nvSpPr>
        <p:spPr/>
        <p:txBody>
          <a:bodyPr/>
          <a:lstStyle/>
          <a:p>
            <a:fld id="{846CE7D5-CF57-46EF-B807-FDD0502418D4}" type="datetimeFigureOut">
              <a:rPr lang="en-US" smtClean="0"/>
              <a:t>10/16/2023</a:t>
            </a:fld>
            <a:endParaRPr lang="en-US"/>
          </a:p>
        </p:txBody>
      </p:sp>
      <p:sp>
        <p:nvSpPr>
          <p:cNvPr id="3" name="Footer Placeholder 2">
            <a:extLst>
              <a:ext uri="{FF2B5EF4-FFF2-40B4-BE49-F238E27FC236}">
                <a16:creationId xmlns:a16="http://schemas.microsoft.com/office/drawing/2014/main" id="{6B0CC4A2-6DD9-D80D-F43B-EB36EB5F0B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35294E-D65D-9002-3F7A-0037D31749FF}"/>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6674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CDF01-8D5A-2D74-3CE3-3A821C82A2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9F2B03-7117-7E72-B36C-F7E83B4DD4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3B8046-5CAF-9CEE-8886-AB0F140985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6F217F-EF74-0315-AD40-78FCB9A85A94}"/>
              </a:ext>
            </a:extLst>
          </p:cNvPr>
          <p:cNvSpPr>
            <a:spLocks noGrp="1"/>
          </p:cNvSpPr>
          <p:nvPr>
            <p:ph type="dt" sz="half" idx="10"/>
          </p:nvPr>
        </p:nvSpPr>
        <p:spPr/>
        <p:txBody>
          <a:bodyPr/>
          <a:lstStyle/>
          <a:p>
            <a:fld id="{846CE7D5-CF57-46EF-B807-FDD0502418D4}" type="datetimeFigureOut">
              <a:rPr lang="en-US" smtClean="0"/>
              <a:t>10/16/2023</a:t>
            </a:fld>
            <a:endParaRPr lang="en-US"/>
          </a:p>
        </p:txBody>
      </p:sp>
      <p:sp>
        <p:nvSpPr>
          <p:cNvPr id="6" name="Footer Placeholder 5">
            <a:extLst>
              <a:ext uri="{FF2B5EF4-FFF2-40B4-BE49-F238E27FC236}">
                <a16:creationId xmlns:a16="http://schemas.microsoft.com/office/drawing/2014/main" id="{82FC686A-8DCF-B64C-D0E3-C11BD470DE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8A032A-18B9-FB55-8F56-03D630C3BB7C}"/>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38262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B2E0E-E5E3-FB50-3DC1-53F7009E54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E5A9F7-61F4-AFE5-C241-523CD0766A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00DBB1-608E-5FCE-36E8-EEA8027876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1E8166-040D-2B71-C8CE-0070015CC07F}"/>
              </a:ext>
            </a:extLst>
          </p:cNvPr>
          <p:cNvSpPr>
            <a:spLocks noGrp="1"/>
          </p:cNvSpPr>
          <p:nvPr>
            <p:ph type="dt" sz="half" idx="10"/>
          </p:nvPr>
        </p:nvSpPr>
        <p:spPr/>
        <p:txBody>
          <a:bodyPr/>
          <a:lstStyle/>
          <a:p>
            <a:fld id="{846CE7D5-CF57-46EF-B807-FDD0502418D4}" type="datetimeFigureOut">
              <a:rPr lang="en-US" smtClean="0"/>
              <a:t>10/16/2023</a:t>
            </a:fld>
            <a:endParaRPr lang="en-US"/>
          </a:p>
        </p:txBody>
      </p:sp>
      <p:sp>
        <p:nvSpPr>
          <p:cNvPr id="6" name="Footer Placeholder 5">
            <a:extLst>
              <a:ext uri="{FF2B5EF4-FFF2-40B4-BE49-F238E27FC236}">
                <a16:creationId xmlns:a16="http://schemas.microsoft.com/office/drawing/2014/main" id="{E3171114-C7EF-6666-703B-5FFD16D82E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BA2808-909D-BE8D-BA5B-FCEB9986B01F}"/>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85548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371CAF-CA5F-E79A-5B66-9EFCBAC1FF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EC80B7-151D-5DA5-5533-99AF60BA7E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E2084F-7F32-3B08-F720-063C7B3D32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10/16/2023</a:t>
            </a:fld>
            <a:endParaRPr lang="en-US"/>
          </a:p>
        </p:txBody>
      </p:sp>
      <p:sp>
        <p:nvSpPr>
          <p:cNvPr id="5" name="Footer Placeholder 4">
            <a:extLst>
              <a:ext uri="{FF2B5EF4-FFF2-40B4-BE49-F238E27FC236}">
                <a16:creationId xmlns:a16="http://schemas.microsoft.com/office/drawing/2014/main" id="{530D0707-B1E0-9745-A6FA-C76E1D0099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72E39-5CB3-99CF-B433-589DED52A8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03963720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nse reconstruction of landmarks.">
            <a:extLst>
              <a:ext uri="{FF2B5EF4-FFF2-40B4-BE49-F238E27FC236}">
                <a16:creationId xmlns:a16="http://schemas.microsoft.com/office/drawing/2014/main" id="{3097D640-6441-A16B-EB5F-B44C8F474FAF}"/>
              </a:ext>
            </a:extLst>
          </p:cNvPr>
          <p:cNvPicPr>
            <a:picLocks noChangeAspect="1"/>
          </p:cNvPicPr>
          <p:nvPr/>
        </p:nvPicPr>
        <p:blipFill>
          <a:blip r:embed="rId2"/>
          <a:stretch>
            <a:fillRect/>
          </a:stretch>
        </p:blipFill>
        <p:spPr>
          <a:xfrm>
            <a:off x="-3691057" y="3760379"/>
            <a:ext cx="21385918" cy="3158099"/>
          </a:xfrm>
          <a:prstGeom prst="rect">
            <a:avLst/>
          </a:prstGeom>
        </p:spPr>
      </p:pic>
      <p:sp>
        <p:nvSpPr>
          <p:cNvPr id="2" name="Title 1">
            <a:extLst>
              <a:ext uri="{FF2B5EF4-FFF2-40B4-BE49-F238E27FC236}">
                <a16:creationId xmlns:a16="http://schemas.microsoft.com/office/drawing/2014/main" id="{AC1CF9A9-5758-A066-B721-A62960CA4155}"/>
              </a:ext>
            </a:extLst>
          </p:cNvPr>
          <p:cNvSpPr>
            <a:spLocks noGrp="1"/>
          </p:cNvSpPr>
          <p:nvPr>
            <p:ph type="title"/>
          </p:nvPr>
        </p:nvSpPr>
        <p:spPr/>
        <p:txBody>
          <a:bodyPr/>
          <a:lstStyle/>
          <a:p>
            <a:r>
              <a:rPr lang="en-US" dirty="0">
                <a:cs typeface="Calibri Light"/>
              </a:rPr>
              <a:t>MAPTODON</a:t>
            </a:r>
            <a:endParaRPr lang="en-US" dirty="0"/>
          </a:p>
        </p:txBody>
      </p:sp>
      <p:pic>
        <p:nvPicPr>
          <p:cNvPr id="4" name="Picture 3" descr="Sparse reconstruction of central Rome.">
            <a:extLst>
              <a:ext uri="{FF2B5EF4-FFF2-40B4-BE49-F238E27FC236}">
                <a16:creationId xmlns:a16="http://schemas.microsoft.com/office/drawing/2014/main" id="{06BFEC05-3532-007E-32C5-2D163F9F10CF}"/>
              </a:ext>
            </a:extLst>
          </p:cNvPr>
          <p:cNvPicPr>
            <a:picLocks noChangeAspect="1"/>
          </p:cNvPicPr>
          <p:nvPr/>
        </p:nvPicPr>
        <p:blipFill>
          <a:blip r:embed="rId3"/>
          <a:stretch>
            <a:fillRect/>
          </a:stretch>
        </p:blipFill>
        <p:spPr>
          <a:xfrm>
            <a:off x="-241737" y="-4714"/>
            <a:ext cx="12438989" cy="3714324"/>
          </a:xfrm>
          <a:prstGeom prst="rect">
            <a:avLst/>
          </a:prstGeom>
        </p:spPr>
      </p:pic>
      <p:sp>
        <p:nvSpPr>
          <p:cNvPr id="11" name="Oval 10">
            <a:extLst>
              <a:ext uri="{FF2B5EF4-FFF2-40B4-BE49-F238E27FC236}">
                <a16:creationId xmlns:a16="http://schemas.microsoft.com/office/drawing/2014/main" id="{311EB701-F80C-4721-A287-DE48B9A8571D}"/>
              </a:ext>
            </a:extLst>
          </p:cNvPr>
          <p:cNvSpPr/>
          <p:nvPr/>
        </p:nvSpPr>
        <p:spPr>
          <a:xfrm>
            <a:off x="-3720465" y="-149970"/>
            <a:ext cx="7726680" cy="7726680"/>
          </a:xfrm>
          <a:prstGeom prst="ellipse">
            <a:avLst/>
          </a:prstGeom>
          <a:solidFill>
            <a:schemeClr val="bg1">
              <a:lumMod val="9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406C8F4-3D9D-F6A0-541D-A7D72C08E16C}"/>
              </a:ext>
            </a:extLst>
          </p:cNvPr>
          <p:cNvSpPr txBox="1"/>
          <p:nvPr/>
        </p:nvSpPr>
        <p:spPr>
          <a:xfrm>
            <a:off x="3285" y="2788469"/>
            <a:ext cx="544961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dirty="0">
                <a:latin typeface="Bahnschrift"/>
                <a:cs typeface="Calibri"/>
              </a:rPr>
              <a:t>MAPTODON</a:t>
            </a:r>
          </a:p>
        </p:txBody>
      </p:sp>
      <p:sp>
        <p:nvSpPr>
          <p:cNvPr id="3" name="TextBox 2">
            <a:extLst>
              <a:ext uri="{FF2B5EF4-FFF2-40B4-BE49-F238E27FC236}">
                <a16:creationId xmlns:a16="http://schemas.microsoft.com/office/drawing/2014/main" id="{8F3A9B2D-0ADF-6E46-DA45-E34A68AF87F3}"/>
              </a:ext>
            </a:extLst>
          </p:cNvPr>
          <p:cNvSpPr txBox="1"/>
          <p:nvPr/>
        </p:nvSpPr>
        <p:spPr>
          <a:xfrm>
            <a:off x="880056" y="3850246"/>
            <a:ext cx="234234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solidFill>
                  <a:srgbClr val="222222"/>
                </a:solidFill>
                <a:latin typeface="Consolas"/>
                <a:ea typeface="Arial"/>
                <a:cs typeface="Arial"/>
              </a:rPr>
              <a:t>Masamune Ishihara</a:t>
            </a:r>
            <a:br>
              <a:rPr lang="en-US" dirty="0">
                <a:latin typeface="Consolas"/>
              </a:rPr>
            </a:br>
            <a:r>
              <a:rPr lang="en-US" dirty="0">
                <a:solidFill>
                  <a:srgbClr val="222222"/>
                </a:solidFill>
                <a:latin typeface="Consolas"/>
                <a:ea typeface="Arial"/>
                <a:cs typeface="Arial"/>
              </a:rPr>
              <a:t>Kotaro Suto</a:t>
            </a:r>
            <a:br>
              <a:rPr lang="en-US" dirty="0">
                <a:latin typeface="Consolas"/>
              </a:rPr>
            </a:br>
            <a:r>
              <a:rPr lang="en-US" dirty="0">
                <a:solidFill>
                  <a:srgbClr val="222222"/>
                </a:solidFill>
                <a:latin typeface="Consolas"/>
                <a:cs typeface="Arial"/>
              </a:rPr>
              <a:t>Shun</a:t>
            </a:r>
            <a:r>
              <a:rPr lang="en-US" dirty="0">
                <a:solidFill>
                  <a:srgbClr val="222222"/>
                </a:solidFill>
                <a:latin typeface="Consolas"/>
                <a:ea typeface="Arial"/>
                <a:cs typeface="Arial"/>
              </a:rPr>
              <a:t> Kashiwa</a:t>
            </a:r>
            <a:br>
              <a:rPr lang="en-US" dirty="0">
                <a:latin typeface="Consolas"/>
              </a:rPr>
            </a:br>
            <a:r>
              <a:rPr lang="en-US" dirty="0">
                <a:solidFill>
                  <a:srgbClr val="222222"/>
                </a:solidFill>
                <a:latin typeface="Consolas"/>
                <a:cs typeface="Arial"/>
              </a:rPr>
              <a:t>Dirk</a:t>
            </a:r>
            <a:r>
              <a:rPr lang="en-US" dirty="0">
                <a:solidFill>
                  <a:srgbClr val="222222"/>
                </a:solidFill>
                <a:latin typeface="Consolas"/>
                <a:ea typeface="Arial"/>
                <a:cs typeface="Arial"/>
              </a:rPr>
              <a:t> Wilson</a:t>
            </a:r>
            <a:endParaRPr lang="en-US" dirty="0">
              <a:latin typeface="Consolas"/>
            </a:endParaRPr>
          </a:p>
        </p:txBody>
      </p:sp>
    </p:spTree>
    <p:extLst>
      <p:ext uri="{BB962C8B-B14F-4D97-AF65-F5344CB8AC3E}">
        <p14:creationId xmlns:p14="http://schemas.microsoft.com/office/powerpoint/2010/main" val="48867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391C48-9FE3-6A85-A489-8D8D76C4E3BF}"/>
              </a:ext>
            </a:extLst>
          </p:cNvPr>
          <p:cNvPicPr>
            <a:picLocks noChangeAspect="1"/>
          </p:cNvPicPr>
          <p:nvPr/>
        </p:nvPicPr>
        <p:blipFill>
          <a:blip r:embed="rId3"/>
          <a:stretch>
            <a:fillRect/>
          </a:stretch>
        </p:blipFill>
        <p:spPr>
          <a:xfrm>
            <a:off x="0" y="622300"/>
            <a:ext cx="12192000" cy="5613400"/>
          </a:xfrm>
          <a:prstGeom prst="rect">
            <a:avLst/>
          </a:prstGeom>
        </p:spPr>
      </p:pic>
    </p:spTree>
    <p:extLst>
      <p:ext uri="{BB962C8B-B14F-4D97-AF65-F5344CB8AC3E}">
        <p14:creationId xmlns:p14="http://schemas.microsoft.com/office/powerpoint/2010/main" val="2638105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26EACF-2A98-4A57-16DE-73F9FCE3BE90}"/>
              </a:ext>
            </a:extLst>
          </p:cNvPr>
          <p:cNvPicPr>
            <a:picLocks noChangeAspect="1"/>
          </p:cNvPicPr>
          <p:nvPr/>
        </p:nvPicPr>
        <p:blipFill>
          <a:blip r:embed="rId3"/>
          <a:stretch>
            <a:fillRect/>
          </a:stretch>
        </p:blipFill>
        <p:spPr>
          <a:xfrm>
            <a:off x="2002971" y="391568"/>
            <a:ext cx="8186058" cy="6074864"/>
          </a:xfrm>
          <a:prstGeom prst="rect">
            <a:avLst/>
          </a:prstGeom>
        </p:spPr>
      </p:pic>
      <p:pic>
        <p:nvPicPr>
          <p:cNvPr id="4" name="Picture 3">
            <a:extLst>
              <a:ext uri="{FF2B5EF4-FFF2-40B4-BE49-F238E27FC236}">
                <a16:creationId xmlns:a16="http://schemas.microsoft.com/office/drawing/2014/main" id="{8010B5EC-E107-70E3-2CBE-102974CD2506}"/>
              </a:ext>
            </a:extLst>
          </p:cNvPr>
          <p:cNvPicPr>
            <a:picLocks noChangeAspect="1"/>
          </p:cNvPicPr>
          <p:nvPr/>
        </p:nvPicPr>
        <p:blipFill>
          <a:blip r:embed="rId4"/>
          <a:stretch>
            <a:fillRect/>
          </a:stretch>
        </p:blipFill>
        <p:spPr>
          <a:xfrm>
            <a:off x="16847611" y="137255"/>
            <a:ext cx="1889156" cy="1902948"/>
          </a:xfrm>
          <a:prstGeom prst="rect">
            <a:avLst/>
          </a:prstGeom>
        </p:spPr>
      </p:pic>
    </p:spTree>
    <p:extLst>
      <p:ext uri="{BB962C8B-B14F-4D97-AF65-F5344CB8AC3E}">
        <p14:creationId xmlns:p14="http://schemas.microsoft.com/office/powerpoint/2010/main" val="3084576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Building with solid fill">
            <a:extLst>
              <a:ext uri="{FF2B5EF4-FFF2-40B4-BE49-F238E27FC236}">
                <a16:creationId xmlns:a16="http://schemas.microsoft.com/office/drawing/2014/main" id="{42743C1F-F7F7-F4CE-AEEC-6A372DA49C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9211" y="1267555"/>
            <a:ext cx="1386840" cy="1386840"/>
          </a:xfrm>
          <a:prstGeom prst="rect">
            <a:avLst/>
          </a:prstGeom>
        </p:spPr>
      </p:pic>
      <p:pic>
        <p:nvPicPr>
          <p:cNvPr id="8" name="Picture 7" descr="A cartoon cat on a plate&#10;&#10;Description automatically generated">
            <a:extLst>
              <a:ext uri="{FF2B5EF4-FFF2-40B4-BE49-F238E27FC236}">
                <a16:creationId xmlns:a16="http://schemas.microsoft.com/office/drawing/2014/main" id="{0DAC135B-E94F-B912-9822-0419211C68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5624" y="867008"/>
            <a:ext cx="2187933" cy="2187933"/>
          </a:xfrm>
          <a:prstGeom prst="rect">
            <a:avLst/>
          </a:prstGeom>
        </p:spPr>
      </p:pic>
      <p:sp>
        <p:nvSpPr>
          <p:cNvPr id="9" name="TextBox 8">
            <a:extLst>
              <a:ext uri="{FF2B5EF4-FFF2-40B4-BE49-F238E27FC236}">
                <a16:creationId xmlns:a16="http://schemas.microsoft.com/office/drawing/2014/main" id="{4A1629B4-1940-73E3-00FA-C36B4BDA90FA}"/>
              </a:ext>
            </a:extLst>
          </p:cNvPr>
          <p:cNvSpPr txBox="1"/>
          <p:nvPr/>
        </p:nvSpPr>
        <p:spPr>
          <a:xfrm>
            <a:off x="1356791" y="2713430"/>
            <a:ext cx="2011680" cy="461665"/>
          </a:xfrm>
          <a:prstGeom prst="rect">
            <a:avLst/>
          </a:prstGeom>
          <a:noFill/>
        </p:spPr>
        <p:txBody>
          <a:bodyPr wrap="square" rtlCol="0">
            <a:spAutoFit/>
          </a:bodyPr>
          <a:lstStyle/>
          <a:p>
            <a:pPr algn="ctr"/>
            <a:r>
              <a:rPr lang="en-JP" sz="2400" dirty="0"/>
              <a:t>Government</a:t>
            </a:r>
          </a:p>
        </p:txBody>
      </p:sp>
      <p:cxnSp>
        <p:nvCxnSpPr>
          <p:cNvPr id="11" name="Straight Arrow Connector 10">
            <a:extLst>
              <a:ext uri="{FF2B5EF4-FFF2-40B4-BE49-F238E27FC236}">
                <a16:creationId xmlns:a16="http://schemas.microsoft.com/office/drawing/2014/main" id="{9C802E54-4953-6101-14B2-3AB56423A203}"/>
              </a:ext>
            </a:extLst>
          </p:cNvPr>
          <p:cNvCxnSpPr/>
          <p:nvPr/>
        </p:nvCxnSpPr>
        <p:spPr>
          <a:xfrm>
            <a:off x="3528491" y="1960975"/>
            <a:ext cx="1310640" cy="0"/>
          </a:xfrm>
          <a:prstGeom prst="straightConnector1">
            <a:avLst/>
          </a:prstGeom>
          <a:ln w="60325">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BAA1D92-FB13-0431-DB6A-B6531A602BCF}"/>
              </a:ext>
            </a:extLst>
          </p:cNvPr>
          <p:cNvSpPr txBox="1"/>
          <p:nvPr/>
        </p:nvSpPr>
        <p:spPr>
          <a:xfrm>
            <a:off x="3177971" y="2040203"/>
            <a:ext cx="2011680" cy="461665"/>
          </a:xfrm>
          <a:prstGeom prst="rect">
            <a:avLst/>
          </a:prstGeom>
          <a:noFill/>
        </p:spPr>
        <p:txBody>
          <a:bodyPr wrap="square" rtlCol="0">
            <a:spAutoFit/>
          </a:bodyPr>
          <a:lstStyle/>
          <a:p>
            <a:pPr algn="ctr"/>
            <a:r>
              <a:rPr lang="en-JP" sz="2400" dirty="0"/>
              <a:t>Host</a:t>
            </a:r>
          </a:p>
        </p:txBody>
      </p:sp>
      <p:pic>
        <p:nvPicPr>
          <p:cNvPr id="16" name="Graphic 15" descr="Group with solid fill">
            <a:extLst>
              <a:ext uri="{FF2B5EF4-FFF2-40B4-BE49-F238E27FC236}">
                <a16:creationId xmlns:a16="http://schemas.microsoft.com/office/drawing/2014/main" id="{81BB387D-FC88-D53D-FFE2-10CA41E579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29994" y="4795423"/>
            <a:ext cx="1695953" cy="1695953"/>
          </a:xfrm>
          <a:prstGeom prst="rect">
            <a:avLst/>
          </a:prstGeom>
        </p:spPr>
      </p:pic>
      <p:pic>
        <p:nvPicPr>
          <p:cNvPr id="17" name="Picture 16" descr="A person in a car&#10;&#10;Description automatically generated">
            <a:extLst>
              <a:ext uri="{FF2B5EF4-FFF2-40B4-BE49-F238E27FC236}">
                <a16:creationId xmlns:a16="http://schemas.microsoft.com/office/drawing/2014/main" id="{877458BB-B926-21E5-3E8F-28F0C17C35B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71806" y="4660398"/>
            <a:ext cx="2543928" cy="1695953"/>
          </a:xfrm>
          <a:prstGeom prst="rect">
            <a:avLst/>
          </a:prstGeom>
        </p:spPr>
      </p:pic>
      <p:cxnSp>
        <p:nvCxnSpPr>
          <p:cNvPr id="18" name="Straight Arrow Connector 17">
            <a:extLst>
              <a:ext uri="{FF2B5EF4-FFF2-40B4-BE49-F238E27FC236}">
                <a16:creationId xmlns:a16="http://schemas.microsoft.com/office/drawing/2014/main" id="{506D54BA-DF84-9A93-39A6-E266BAA8D9FB}"/>
              </a:ext>
            </a:extLst>
          </p:cNvPr>
          <p:cNvCxnSpPr>
            <a:cxnSpLocks/>
          </p:cNvCxnSpPr>
          <p:nvPr/>
        </p:nvCxnSpPr>
        <p:spPr>
          <a:xfrm flipV="1">
            <a:off x="4025947" y="3175095"/>
            <a:ext cx="1285624" cy="1620328"/>
          </a:xfrm>
          <a:prstGeom prst="straightConnector1">
            <a:avLst/>
          </a:prstGeom>
          <a:ln w="60325">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3783977-AA0C-3EAC-D04E-3EC4CEA00D30}"/>
              </a:ext>
            </a:extLst>
          </p:cNvPr>
          <p:cNvSpPr txBox="1"/>
          <p:nvPr/>
        </p:nvSpPr>
        <p:spPr>
          <a:xfrm>
            <a:off x="2637526" y="3813058"/>
            <a:ext cx="2011680" cy="461665"/>
          </a:xfrm>
          <a:prstGeom prst="rect">
            <a:avLst/>
          </a:prstGeom>
          <a:noFill/>
        </p:spPr>
        <p:txBody>
          <a:bodyPr wrap="square" rtlCol="0">
            <a:spAutoFit/>
          </a:bodyPr>
          <a:lstStyle/>
          <a:p>
            <a:pPr algn="ctr"/>
            <a:r>
              <a:rPr lang="en-JP" sz="2400" dirty="0"/>
              <a:t>Upload Data</a:t>
            </a:r>
          </a:p>
        </p:txBody>
      </p:sp>
      <p:cxnSp>
        <p:nvCxnSpPr>
          <p:cNvPr id="22" name="Straight Arrow Connector 21">
            <a:extLst>
              <a:ext uri="{FF2B5EF4-FFF2-40B4-BE49-F238E27FC236}">
                <a16:creationId xmlns:a16="http://schemas.microsoft.com/office/drawing/2014/main" id="{E214BE45-2B86-2EBB-AF2A-7D89448AC244}"/>
              </a:ext>
            </a:extLst>
          </p:cNvPr>
          <p:cNvCxnSpPr>
            <a:cxnSpLocks/>
          </p:cNvCxnSpPr>
          <p:nvPr/>
        </p:nvCxnSpPr>
        <p:spPr>
          <a:xfrm>
            <a:off x="7712015" y="3134168"/>
            <a:ext cx="1535502" cy="1334314"/>
          </a:xfrm>
          <a:prstGeom prst="straightConnector1">
            <a:avLst/>
          </a:prstGeom>
          <a:ln w="60325">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CCC6CCA0-5C83-7EBD-BA83-2C2A906E52F8}"/>
              </a:ext>
            </a:extLst>
          </p:cNvPr>
          <p:cNvSpPr txBox="1"/>
          <p:nvPr/>
        </p:nvSpPr>
        <p:spPr>
          <a:xfrm>
            <a:off x="8437930" y="3157698"/>
            <a:ext cx="2011680" cy="461665"/>
          </a:xfrm>
          <a:prstGeom prst="rect">
            <a:avLst/>
          </a:prstGeom>
          <a:noFill/>
        </p:spPr>
        <p:txBody>
          <a:bodyPr wrap="square" rtlCol="0">
            <a:spAutoFit/>
          </a:bodyPr>
          <a:lstStyle/>
          <a:p>
            <a:pPr algn="ctr"/>
            <a:r>
              <a:rPr lang="en-JP" sz="2400" dirty="0"/>
              <a:t>Browse Data</a:t>
            </a:r>
          </a:p>
        </p:txBody>
      </p:sp>
      <p:sp>
        <p:nvSpPr>
          <p:cNvPr id="26" name="TextBox 25">
            <a:extLst>
              <a:ext uri="{FF2B5EF4-FFF2-40B4-BE49-F238E27FC236}">
                <a16:creationId xmlns:a16="http://schemas.microsoft.com/office/drawing/2014/main" id="{E2BD14EF-AADB-03B7-64A2-40930984B879}"/>
              </a:ext>
            </a:extLst>
          </p:cNvPr>
          <p:cNvSpPr txBox="1"/>
          <p:nvPr/>
        </p:nvSpPr>
        <p:spPr>
          <a:xfrm>
            <a:off x="5463750" y="3134168"/>
            <a:ext cx="2011680" cy="461665"/>
          </a:xfrm>
          <a:prstGeom prst="rect">
            <a:avLst/>
          </a:prstGeom>
          <a:noFill/>
        </p:spPr>
        <p:txBody>
          <a:bodyPr wrap="square" rtlCol="0">
            <a:spAutoFit/>
          </a:bodyPr>
          <a:lstStyle/>
          <a:p>
            <a:pPr algn="ctr"/>
            <a:r>
              <a:rPr lang="en-JP" sz="2400" dirty="0"/>
              <a:t>Maptodon</a:t>
            </a:r>
          </a:p>
        </p:txBody>
      </p:sp>
      <p:sp>
        <p:nvSpPr>
          <p:cNvPr id="27" name="TextBox 26">
            <a:extLst>
              <a:ext uri="{FF2B5EF4-FFF2-40B4-BE49-F238E27FC236}">
                <a16:creationId xmlns:a16="http://schemas.microsoft.com/office/drawing/2014/main" id="{98B4A7C9-BD00-8B8E-D505-5DE450CBB084}"/>
              </a:ext>
            </a:extLst>
          </p:cNvPr>
          <p:cNvSpPr txBox="1"/>
          <p:nvPr/>
        </p:nvSpPr>
        <p:spPr>
          <a:xfrm>
            <a:off x="1909024" y="6184918"/>
            <a:ext cx="2537892" cy="461665"/>
          </a:xfrm>
          <a:prstGeom prst="rect">
            <a:avLst/>
          </a:prstGeom>
          <a:noFill/>
        </p:spPr>
        <p:txBody>
          <a:bodyPr wrap="square" rtlCol="0">
            <a:spAutoFit/>
          </a:bodyPr>
          <a:lstStyle/>
          <a:p>
            <a:pPr algn="ctr"/>
            <a:r>
              <a:rPr lang="en-JP" sz="2400" dirty="0"/>
              <a:t>Local Residents</a:t>
            </a:r>
          </a:p>
        </p:txBody>
      </p:sp>
      <p:sp>
        <p:nvSpPr>
          <p:cNvPr id="28" name="TextBox 27">
            <a:extLst>
              <a:ext uri="{FF2B5EF4-FFF2-40B4-BE49-F238E27FC236}">
                <a16:creationId xmlns:a16="http://schemas.microsoft.com/office/drawing/2014/main" id="{E0C78205-FBC4-8F7B-8E09-FFEDD1A39B60}"/>
              </a:ext>
            </a:extLst>
          </p:cNvPr>
          <p:cNvSpPr txBox="1"/>
          <p:nvPr/>
        </p:nvSpPr>
        <p:spPr>
          <a:xfrm>
            <a:off x="8437930" y="6396335"/>
            <a:ext cx="2011680" cy="461665"/>
          </a:xfrm>
          <a:prstGeom prst="rect">
            <a:avLst/>
          </a:prstGeom>
          <a:noFill/>
        </p:spPr>
        <p:txBody>
          <a:bodyPr wrap="square" rtlCol="0">
            <a:spAutoFit/>
          </a:bodyPr>
          <a:lstStyle/>
          <a:p>
            <a:pPr algn="ctr"/>
            <a:r>
              <a:rPr lang="en-JP" sz="2400" dirty="0"/>
              <a:t>Shelton</a:t>
            </a:r>
          </a:p>
        </p:txBody>
      </p:sp>
      <p:pic>
        <p:nvPicPr>
          <p:cNvPr id="3" name="Picture 2">
            <a:extLst>
              <a:ext uri="{FF2B5EF4-FFF2-40B4-BE49-F238E27FC236}">
                <a16:creationId xmlns:a16="http://schemas.microsoft.com/office/drawing/2014/main" id="{F499B7A1-F453-65FF-6B22-74CBC5CAAF5D}"/>
              </a:ext>
            </a:extLst>
          </p:cNvPr>
          <p:cNvPicPr>
            <a:picLocks noChangeAspect="1"/>
          </p:cNvPicPr>
          <p:nvPr/>
        </p:nvPicPr>
        <p:blipFill>
          <a:blip r:embed="rId9"/>
          <a:stretch>
            <a:fillRect/>
          </a:stretch>
        </p:blipFill>
        <p:spPr>
          <a:xfrm>
            <a:off x="10317704" y="137255"/>
            <a:ext cx="1889156" cy="1902948"/>
          </a:xfrm>
          <a:prstGeom prst="rect">
            <a:avLst/>
          </a:prstGeom>
        </p:spPr>
      </p:pic>
    </p:spTree>
    <p:extLst>
      <p:ext uri="{BB962C8B-B14F-4D97-AF65-F5344CB8AC3E}">
        <p14:creationId xmlns:p14="http://schemas.microsoft.com/office/powerpoint/2010/main" val="2295346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Connector 8">
            <a:extLst>
              <a:ext uri="{FF2B5EF4-FFF2-40B4-BE49-F238E27FC236}">
                <a16:creationId xmlns:a16="http://schemas.microsoft.com/office/drawing/2014/main" id="{D9007110-55A2-A1FC-35CA-B9D97E4F5D27}"/>
              </a:ext>
            </a:extLst>
          </p:cNvPr>
          <p:cNvSpPr/>
          <p:nvPr/>
        </p:nvSpPr>
        <p:spPr>
          <a:xfrm>
            <a:off x="6292769" y="1059083"/>
            <a:ext cx="4739833" cy="4739833"/>
          </a:xfrm>
          <a:prstGeom prst="flowChartConnector">
            <a:avLst/>
          </a:prstGeom>
          <a:solidFill>
            <a:schemeClr val="bg1">
              <a:lumMod val="95000"/>
            </a:schemeClr>
          </a:solidFill>
          <a:ln>
            <a:solidFill>
              <a:schemeClr val="bg2">
                <a:lumMod val="75000"/>
              </a:schemeClr>
            </a:solidFill>
          </a:ln>
          <a:effectLst>
            <a:outerShdw blurRad="127000" dist="1524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11EB701-F80C-4721-A287-DE48B9A8571D}"/>
              </a:ext>
            </a:extLst>
          </p:cNvPr>
          <p:cNvSpPr/>
          <p:nvPr/>
        </p:nvSpPr>
        <p:spPr>
          <a:xfrm>
            <a:off x="1159398" y="1059084"/>
            <a:ext cx="4739832" cy="4739832"/>
          </a:xfrm>
          <a:prstGeom prst="ellipse">
            <a:avLst/>
          </a:prstGeom>
          <a:solidFill>
            <a:schemeClr val="bg1">
              <a:lumMod val="95000"/>
            </a:schemeClr>
          </a:solidFill>
          <a:ln>
            <a:solidFill>
              <a:schemeClr val="bg1">
                <a:lumMod val="65000"/>
              </a:schemeClr>
            </a:solidFill>
          </a:ln>
          <a:effectLst>
            <a:outerShdw blurRad="127000" dist="1524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dirty="0">
              <a:latin typeface="Consolas" panose="020B0609020204030204" pitchFamily="49" charset="0"/>
            </a:endParaRPr>
          </a:p>
        </p:txBody>
      </p:sp>
      <p:sp>
        <p:nvSpPr>
          <p:cNvPr id="12" name="TextBox 11">
            <a:extLst>
              <a:ext uri="{FF2B5EF4-FFF2-40B4-BE49-F238E27FC236}">
                <a16:creationId xmlns:a16="http://schemas.microsoft.com/office/drawing/2014/main" id="{77732D51-C1A5-A6FF-57D9-A7A2565C196B}"/>
              </a:ext>
            </a:extLst>
          </p:cNvPr>
          <p:cNvSpPr txBox="1"/>
          <p:nvPr/>
        </p:nvSpPr>
        <p:spPr>
          <a:xfrm>
            <a:off x="4103307" y="372237"/>
            <a:ext cx="3985386" cy="646331"/>
          </a:xfrm>
          <a:prstGeom prst="rect">
            <a:avLst/>
          </a:prstGeom>
          <a:noFill/>
        </p:spPr>
        <p:txBody>
          <a:bodyPr wrap="none" rtlCol="0">
            <a:spAutoFit/>
          </a:bodyPr>
          <a:lstStyle/>
          <a:p>
            <a:r>
              <a:rPr lang="en-US" sz="3600" b="1" dirty="0">
                <a:latin typeface="Bahnschrift" panose="020B0502040204020203" pitchFamily="34" charset="0"/>
              </a:rPr>
              <a:t>KEY ADVANTAGES</a:t>
            </a:r>
          </a:p>
        </p:txBody>
      </p:sp>
      <p:sp>
        <p:nvSpPr>
          <p:cNvPr id="17" name="TextBox 16">
            <a:extLst>
              <a:ext uri="{FF2B5EF4-FFF2-40B4-BE49-F238E27FC236}">
                <a16:creationId xmlns:a16="http://schemas.microsoft.com/office/drawing/2014/main" id="{38AAB1C6-4685-337B-D359-583DDC8F6573}"/>
              </a:ext>
            </a:extLst>
          </p:cNvPr>
          <p:cNvSpPr txBox="1"/>
          <p:nvPr/>
        </p:nvSpPr>
        <p:spPr>
          <a:xfrm>
            <a:off x="809263" y="3167389"/>
            <a:ext cx="5440101" cy="523220"/>
          </a:xfrm>
          <a:prstGeom prst="rect">
            <a:avLst/>
          </a:prstGeom>
          <a:noFill/>
        </p:spPr>
        <p:txBody>
          <a:bodyPr wrap="square" rtlCol="0">
            <a:spAutoFit/>
          </a:bodyPr>
          <a:lstStyle/>
          <a:p>
            <a:pPr algn="ctr"/>
            <a:r>
              <a:rPr lang="en-US" sz="2800" b="1" dirty="0">
                <a:latin typeface="Consolas" panose="020B0609020204030204" pitchFamily="49" charset="0"/>
              </a:rPr>
              <a:t>Decentralized Servers</a:t>
            </a:r>
            <a:endParaRPr lang="en-US" sz="2000" b="1" dirty="0">
              <a:latin typeface="Consolas" panose="020B0609020204030204" pitchFamily="49" charset="0"/>
            </a:endParaRPr>
          </a:p>
        </p:txBody>
      </p:sp>
      <p:sp>
        <p:nvSpPr>
          <p:cNvPr id="18" name="TextBox 17">
            <a:extLst>
              <a:ext uri="{FF2B5EF4-FFF2-40B4-BE49-F238E27FC236}">
                <a16:creationId xmlns:a16="http://schemas.microsoft.com/office/drawing/2014/main" id="{5CF1B13B-8121-FD3E-BCCB-29FC75675EEA}"/>
              </a:ext>
            </a:extLst>
          </p:cNvPr>
          <p:cNvSpPr txBox="1"/>
          <p:nvPr/>
        </p:nvSpPr>
        <p:spPr>
          <a:xfrm>
            <a:off x="5942636" y="3228943"/>
            <a:ext cx="5440101" cy="523220"/>
          </a:xfrm>
          <a:prstGeom prst="rect">
            <a:avLst/>
          </a:prstGeom>
          <a:noFill/>
        </p:spPr>
        <p:txBody>
          <a:bodyPr wrap="square" rtlCol="0">
            <a:spAutoFit/>
          </a:bodyPr>
          <a:lstStyle/>
          <a:p>
            <a:pPr algn="ctr"/>
            <a:r>
              <a:rPr lang="en-US" sz="2800" b="1" dirty="0">
                <a:latin typeface="Consolas" panose="020B0609020204030204" pitchFamily="49" charset="0"/>
              </a:rPr>
              <a:t>3D Environments</a:t>
            </a:r>
          </a:p>
        </p:txBody>
      </p:sp>
      <p:pic>
        <p:nvPicPr>
          <p:cNvPr id="2" name="Picture 1">
            <a:extLst>
              <a:ext uri="{FF2B5EF4-FFF2-40B4-BE49-F238E27FC236}">
                <a16:creationId xmlns:a16="http://schemas.microsoft.com/office/drawing/2014/main" id="{405BFA11-41DD-A922-ABD5-FBDDF4AB78EC}"/>
              </a:ext>
            </a:extLst>
          </p:cNvPr>
          <p:cNvPicPr>
            <a:picLocks noChangeAspect="1"/>
          </p:cNvPicPr>
          <p:nvPr/>
        </p:nvPicPr>
        <p:blipFill>
          <a:blip r:embed="rId3"/>
          <a:stretch>
            <a:fillRect/>
          </a:stretch>
        </p:blipFill>
        <p:spPr>
          <a:xfrm>
            <a:off x="16470325" y="137255"/>
            <a:ext cx="1889156" cy="1902948"/>
          </a:xfrm>
          <a:prstGeom prst="rect">
            <a:avLst/>
          </a:prstGeom>
        </p:spPr>
      </p:pic>
    </p:spTree>
    <p:extLst>
      <p:ext uri="{BB962C8B-B14F-4D97-AF65-F5344CB8AC3E}">
        <p14:creationId xmlns:p14="http://schemas.microsoft.com/office/powerpoint/2010/main" val="1291188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Connector 8">
            <a:extLst>
              <a:ext uri="{FF2B5EF4-FFF2-40B4-BE49-F238E27FC236}">
                <a16:creationId xmlns:a16="http://schemas.microsoft.com/office/drawing/2014/main" id="{D9007110-55A2-A1FC-35CA-B9D97E4F5D27}"/>
              </a:ext>
            </a:extLst>
          </p:cNvPr>
          <p:cNvSpPr/>
          <p:nvPr/>
        </p:nvSpPr>
        <p:spPr>
          <a:xfrm>
            <a:off x="6292769" y="1059083"/>
            <a:ext cx="4739833" cy="4739833"/>
          </a:xfrm>
          <a:prstGeom prst="flowChartConnector">
            <a:avLst/>
          </a:prstGeom>
          <a:solidFill>
            <a:schemeClr val="bg1">
              <a:lumMod val="95000"/>
            </a:schemeClr>
          </a:solidFill>
          <a:ln>
            <a:solidFill>
              <a:schemeClr val="bg2">
                <a:lumMod val="75000"/>
              </a:schemeClr>
            </a:solidFill>
          </a:ln>
          <a:effectLst>
            <a:glow rad="228600">
              <a:srgbClr val="8CF907">
                <a:alpha val="40000"/>
              </a:srgbClr>
            </a:glow>
            <a:outerShdw blurRad="127000" dist="1524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11EB701-F80C-4721-A287-DE48B9A8571D}"/>
              </a:ext>
            </a:extLst>
          </p:cNvPr>
          <p:cNvSpPr/>
          <p:nvPr/>
        </p:nvSpPr>
        <p:spPr>
          <a:xfrm>
            <a:off x="1159398" y="1059084"/>
            <a:ext cx="4739832" cy="4739832"/>
          </a:xfrm>
          <a:prstGeom prst="ellipse">
            <a:avLst/>
          </a:prstGeom>
          <a:solidFill>
            <a:schemeClr val="bg1">
              <a:lumMod val="95000"/>
            </a:schemeClr>
          </a:solidFill>
          <a:ln>
            <a:solidFill>
              <a:schemeClr val="bg1">
                <a:lumMod val="65000"/>
              </a:schemeClr>
            </a:solidFill>
          </a:ln>
          <a:effectLst>
            <a:outerShdw blurRad="127000" dist="1524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dirty="0">
              <a:latin typeface="Consolas" panose="020B0609020204030204" pitchFamily="49" charset="0"/>
            </a:endParaRPr>
          </a:p>
        </p:txBody>
      </p:sp>
      <p:sp>
        <p:nvSpPr>
          <p:cNvPr id="12" name="TextBox 11">
            <a:extLst>
              <a:ext uri="{FF2B5EF4-FFF2-40B4-BE49-F238E27FC236}">
                <a16:creationId xmlns:a16="http://schemas.microsoft.com/office/drawing/2014/main" id="{77732D51-C1A5-A6FF-57D9-A7A2565C196B}"/>
              </a:ext>
            </a:extLst>
          </p:cNvPr>
          <p:cNvSpPr txBox="1"/>
          <p:nvPr/>
        </p:nvSpPr>
        <p:spPr>
          <a:xfrm>
            <a:off x="4103307" y="372237"/>
            <a:ext cx="3985386" cy="646331"/>
          </a:xfrm>
          <a:prstGeom prst="rect">
            <a:avLst/>
          </a:prstGeom>
          <a:noFill/>
        </p:spPr>
        <p:txBody>
          <a:bodyPr wrap="none" rtlCol="0">
            <a:spAutoFit/>
          </a:bodyPr>
          <a:lstStyle/>
          <a:p>
            <a:r>
              <a:rPr lang="en-US" sz="3600" b="1" dirty="0">
                <a:latin typeface="Bahnschrift" panose="020B0502040204020203" pitchFamily="34" charset="0"/>
              </a:rPr>
              <a:t>KEY ADVANTAGES</a:t>
            </a:r>
          </a:p>
        </p:txBody>
      </p:sp>
      <p:sp>
        <p:nvSpPr>
          <p:cNvPr id="17" name="TextBox 16">
            <a:extLst>
              <a:ext uri="{FF2B5EF4-FFF2-40B4-BE49-F238E27FC236}">
                <a16:creationId xmlns:a16="http://schemas.microsoft.com/office/drawing/2014/main" id="{38AAB1C6-4685-337B-D359-583DDC8F6573}"/>
              </a:ext>
            </a:extLst>
          </p:cNvPr>
          <p:cNvSpPr txBox="1"/>
          <p:nvPr/>
        </p:nvSpPr>
        <p:spPr>
          <a:xfrm>
            <a:off x="809263" y="3167389"/>
            <a:ext cx="5440101" cy="523220"/>
          </a:xfrm>
          <a:prstGeom prst="rect">
            <a:avLst/>
          </a:prstGeom>
          <a:noFill/>
        </p:spPr>
        <p:txBody>
          <a:bodyPr wrap="square" rtlCol="0">
            <a:spAutoFit/>
          </a:bodyPr>
          <a:lstStyle/>
          <a:p>
            <a:pPr algn="ctr"/>
            <a:r>
              <a:rPr lang="en-US" sz="2800" b="1" dirty="0">
                <a:latin typeface="Consolas" panose="020B0609020204030204" pitchFamily="49" charset="0"/>
              </a:rPr>
              <a:t>Decentralized Servers</a:t>
            </a:r>
            <a:endParaRPr lang="en-US" sz="2000" b="1" dirty="0">
              <a:latin typeface="Consolas" panose="020B0609020204030204" pitchFamily="49" charset="0"/>
            </a:endParaRPr>
          </a:p>
        </p:txBody>
      </p:sp>
      <p:sp>
        <p:nvSpPr>
          <p:cNvPr id="18" name="TextBox 17">
            <a:extLst>
              <a:ext uri="{FF2B5EF4-FFF2-40B4-BE49-F238E27FC236}">
                <a16:creationId xmlns:a16="http://schemas.microsoft.com/office/drawing/2014/main" id="{5CF1B13B-8121-FD3E-BCCB-29FC75675EEA}"/>
              </a:ext>
            </a:extLst>
          </p:cNvPr>
          <p:cNvSpPr txBox="1"/>
          <p:nvPr/>
        </p:nvSpPr>
        <p:spPr>
          <a:xfrm>
            <a:off x="5942636" y="3228943"/>
            <a:ext cx="5440101" cy="523220"/>
          </a:xfrm>
          <a:prstGeom prst="rect">
            <a:avLst/>
          </a:prstGeom>
          <a:noFill/>
        </p:spPr>
        <p:txBody>
          <a:bodyPr wrap="square" rtlCol="0">
            <a:spAutoFit/>
          </a:bodyPr>
          <a:lstStyle/>
          <a:p>
            <a:pPr algn="ctr"/>
            <a:r>
              <a:rPr lang="en-US" sz="2800" b="1" dirty="0">
                <a:latin typeface="Consolas" panose="020B0609020204030204" pitchFamily="49" charset="0"/>
              </a:rPr>
              <a:t>3D Environments</a:t>
            </a:r>
          </a:p>
        </p:txBody>
      </p:sp>
    </p:spTree>
    <p:extLst>
      <p:ext uri="{BB962C8B-B14F-4D97-AF65-F5344CB8AC3E}">
        <p14:creationId xmlns:p14="http://schemas.microsoft.com/office/powerpoint/2010/main" val="2984481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oad that has been damaged&#10;&#10;Description automatically generated">
            <a:extLst>
              <a:ext uri="{FF2B5EF4-FFF2-40B4-BE49-F238E27FC236}">
                <a16:creationId xmlns:a16="http://schemas.microsoft.com/office/drawing/2014/main" id="{D44562DE-289C-990F-8998-FEF5C71EA519}"/>
              </a:ext>
            </a:extLst>
          </p:cNvPr>
          <p:cNvPicPr>
            <a:picLocks noChangeAspect="1"/>
          </p:cNvPicPr>
          <p:nvPr/>
        </p:nvPicPr>
        <p:blipFill rotWithShape="1">
          <a:blip r:embed="rId3">
            <a:extLst>
              <a:ext uri="{28A0092B-C50C-407E-A947-70E740481C1C}">
                <a14:useLocalDpi xmlns:a14="http://schemas.microsoft.com/office/drawing/2010/main" val="0"/>
              </a:ext>
            </a:extLst>
          </a:blip>
          <a:srcRect b="18682"/>
          <a:stretch/>
        </p:blipFill>
        <p:spPr>
          <a:xfrm>
            <a:off x="3304903" y="-13053"/>
            <a:ext cx="8900161" cy="3383270"/>
          </a:xfrm>
          <a:prstGeom prst="rect">
            <a:avLst/>
          </a:prstGeom>
        </p:spPr>
      </p:pic>
      <p:pic>
        <p:nvPicPr>
          <p:cNvPr id="5" name="Picture 4" descr="A long shot of a pier&#10;&#10;Description automatically generated">
            <a:extLst>
              <a:ext uri="{FF2B5EF4-FFF2-40B4-BE49-F238E27FC236}">
                <a16:creationId xmlns:a16="http://schemas.microsoft.com/office/drawing/2014/main" id="{A7779ED0-2A21-669E-CD52-299C80061C0E}"/>
              </a:ext>
            </a:extLst>
          </p:cNvPr>
          <p:cNvPicPr>
            <a:picLocks noChangeAspect="1"/>
          </p:cNvPicPr>
          <p:nvPr/>
        </p:nvPicPr>
        <p:blipFill rotWithShape="1">
          <a:blip r:embed="rId4">
            <a:extLst>
              <a:ext uri="{28A0092B-C50C-407E-A947-70E740481C1C}">
                <a14:useLocalDpi xmlns:a14="http://schemas.microsoft.com/office/drawing/2010/main" val="0"/>
              </a:ext>
            </a:extLst>
          </a:blip>
          <a:srcRect t="2235" r="2" b="18163"/>
          <a:stretch/>
        </p:blipFill>
        <p:spPr>
          <a:xfrm>
            <a:off x="3876668" y="3474720"/>
            <a:ext cx="8330080" cy="3383280"/>
          </a:xfrm>
          <a:prstGeom prst="rect">
            <a:avLst/>
          </a:prstGeom>
        </p:spPr>
      </p:pic>
      <p:sp>
        <p:nvSpPr>
          <p:cNvPr id="6" name="Flowchart: Connector 5">
            <a:extLst>
              <a:ext uri="{FF2B5EF4-FFF2-40B4-BE49-F238E27FC236}">
                <a16:creationId xmlns:a16="http://schemas.microsoft.com/office/drawing/2014/main" id="{013C2A4B-33CF-5CB6-13E2-D4EAC1947E9A}"/>
              </a:ext>
            </a:extLst>
          </p:cNvPr>
          <p:cNvSpPr/>
          <p:nvPr/>
        </p:nvSpPr>
        <p:spPr>
          <a:xfrm>
            <a:off x="-2869806" y="-540097"/>
            <a:ext cx="8330080" cy="8330080"/>
          </a:xfrm>
          <a:prstGeom prst="flowChartConnector">
            <a:avLst/>
          </a:prstGeom>
          <a:solidFill>
            <a:schemeClr val="bg1">
              <a:lumMod val="95000"/>
            </a:schemeClr>
          </a:solidFill>
          <a:ln>
            <a:solidFill>
              <a:schemeClr val="bg2">
                <a:lumMod val="75000"/>
              </a:schemeClr>
            </a:solidFill>
          </a:ln>
          <a:effectLst>
            <a:outerShdw blurRad="127000" dist="1524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38570BC-FB38-77FA-290E-157602993C08}"/>
              </a:ext>
            </a:extLst>
          </p:cNvPr>
          <p:cNvSpPr>
            <a:spLocks noGrp="1"/>
          </p:cNvSpPr>
          <p:nvPr>
            <p:ph type="title"/>
          </p:nvPr>
        </p:nvSpPr>
        <p:spPr>
          <a:xfrm>
            <a:off x="329108" y="2799805"/>
            <a:ext cx="3992700" cy="1349829"/>
          </a:xfrm>
        </p:spPr>
        <p:txBody>
          <a:bodyPr vert="horz" lIns="91440" tIns="45720" rIns="91440" bIns="45720" rtlCol="0" anchor="b">
            <a:normAutofit/>
          </a:bodyPr>
          <a:lstStyle/>
          <a:p>
            <a:r>
              <a:rPr lang="en-US" kern="1200" dirty="0">
                <a:solidFill>
                  <a:schemeClr val="tx1"/>
                </a:solidFill>
                <a:latin typeface="Bahnschrift" panose="020B0502040204020203" pitchFamily="34" charset="0"/>
              </a:rPr>
              <a:t>Storms 2023 in Santa Cruz</a:t>
            </a:r>
          </a:p>
        </p:txBody>
      </p:sp>
      <p:pic>
        <p:nvPicPr>
          <p:cNvPr id="10" name="Picture 9">
            <a:extLst>
              <a:ext uri="{FF2B5EF4-FFF2-40B4-BE49-F238E27FC236}">
                <a16:creationId xmlns:a16="http://schemas.microsoft.com/office/drawing/2014/main" id="{BF21D330-DE3E-CF07-C092-61B49CDED1AB}"/>
              </a:ext>
            </a:extLst>
          </p:cNvPr>
          <p:cNvPicPr>
            <a:picLocks noChangeAspect="1"/>
          </p:cNvPicPr>
          <p:nvPr/>
        </p:nvPicPr>
        <p:blipFill>
          <a:blip r:embed="rId5"/>
          <a:stretch>
            <a:fillRect/>
          </a:stretch>
        </p:blipFill>
        <p:spPr>
          <a:xfrm>
            <a:off x="12588118" y="-117556"/>
            <a:ext cx="1402202" cy="1508891"/>
          </a:xfrm>
          <a:prstGeom prst="rect">
            <a:avLst/>
          </a:prstGeom>
        </p:spPr>
      </p:pic>
    </p:spTree>
    <p:extLst>
      <p:ext uri="{BB962C8B-B14F-4D97-AF65-F5344CB8AC3E}">
        <p14:creationId xmlns:p14="http://schemas.microsoft.com/office/powerpoint/2010/main" val="562330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ad that has been eroded&#10;&#10;Description automatically generated with medium confidence">
            <a:extLst>
              <a:ext uri="{FF2B5EF4-FFF2-40B4-BE49-F238E27FC236}">
                <a16:creationId xmlns:a16="http://schemas.microsoft.com/office/drawing/2014/main" id="{6E9C3796-4A2A-3D47-0BC2-243107FD3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pic>
        <p:nvPicPr>
          <p:cNvPr id="6" name="Picture 5" descr="A road that has been damaged&#10;&#10;Description automatically generated">
            <a:extLst>
              <a:ext uri="{FF2B5EF4-FFF2-40B4-BE49-F238E27FC236}">
                <a16:creationId xmlns:a16="http://schemas.microsoft.com/office/drawing/2014/main" id="{E78C40CA-997E-8EFE-C993-FB225538ADDC}"/>
              </a:ext>
            </a:extLst>
          </p:cNvPr>
          <p:cNvPicPr>
            <a:picLocks noChangeAspect="1"/>
          </p:cNvPicPr>
          <p:nvPr/>
        </p:nvPicPr>
        <p:blipFill rotWithShape="1">
          <a:blip r:embed="rId4">
            <a:alphaModFix amt="0"/>
            <a:extLst>
              <a:ext uri="{28A0092B-C50C-407E-A947-70E740481C1C}">
                <a14:useLocalDpi xmlns:a14="http://schemas.microsoft.com/office/drawing/2010/main" val="0"/>
              </a:ext>
            </a:extLst>
          </a:blip>
          <a:srcRect b="18682"/>
          <a:stretch/>
        </p:blipFill>
        <p:spPr>
          <a:xfrm>
            <a:off x="8135983" y="-13053"/>
            <a:ext cx="8900161" cy="3383270"/>
          </a:xfrm>
          <a:prstGeom prst="rect">
            <a:avLst/>
          </a:prstGeom>
        </p:spPr>
      </p:pic>
      <p:pic>
        <p:nvPicPr>
          <p:cNvPr id="7" name="Picture 6" descr="A long shot of a pier&#10;&#10;Description automatically generated">
            <a:extLst>
              <a:ext uri="{FF2B5EF4-FFF2-40B4-BE49-F238E27FC236}">
                <a16:creationId xmlns:a16="http://schemas.microsoft.com/office/drawing/2014/main" id="{3ACBEC4A-641F-8DCB-C2C6-93F2B78F849D}"/>
              </a:ext>
            </a:extLst>
          </p:cNvPr>
          <p:cNvPicPr>
            <a:picLocks noChangeAspect="1"/>
          </p:cNvPicPr>
          <p:nvPr/>
        </p:nvPicPr>
        <p:blipFill rotWithShape="1">
          <a:blip r:embed="rId5">
            <a:alphaModFix amt="0"/>
            <a:extLst>
              <a:ext uri="{28A0092B-C50C-407E-A947-70E740481C1C}">
                <a14:useLocalDpi xmlns:a14="http://schemas.microsoft.com/office/drawing/2010/main" val="0"/>
              </a:ext>
            </a:extLst>
          </a:blip>
          <a:srcRect t="2235" r="2" b="18163"/>
          <a:stretch/>
        </p:blipFill>
        <p:spPr>
          <a:xfrm>
            <a:off x="-24772" y="3474720"/>
            <a:ext cx="8330080" cy="3383280"/>
          </a:xfrm>
          <a:prstGeom prst="rect">
            <a:avLst/>
          </a:prstGeom>
        </p:spPr>
      </p:pic>
      <p:sp>
        <p:nvSpPr>
          <p:cNvPr id="9" name="Oval 8">
            <a:extLst>
              <a:ext uri="{FF2B5EF4-FFF2-40B4-BE49-F238E27FC236}">
                <a16:creationId xmlns:a16="http://schemas.microsoft.com/office/drawing/2014/main" id="{323CA54B-5110-41E9-12D2-C117BAFFC183}"/>
              </a:ext>
            </a:extLst>
          </p:cNvPr>
          <p:cNvSpPr/>
          <p:nvPr/>
        </p:nvSpPr>
        <p:spPr>
          <a:xfrm>
            <a:off x="-7778279" y="158083"/>
            <a:ext cx="7628742" cy="7726680"/>
          </a:xfrm>
          <a:prstGeom prst="ellipse">
            <a:avLst/>
          </a:prstGeom>
          <a:solidFill>
            <a:schemeClr val="bg1">
              <a:lumMod val="95000"/>
            </a:schemeClr>
          </a:solidFill>
          <a:ln>
            <a:solidFill>
              <a:schemeClr val="bg1">
                <a:lumMod val="65000"/>
              </a:schemeClr>
            </a:solidFill>
          </a:ln>
          <a:effectLst>
            <a:outerShdw blurRad="177800" dist="1016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E6DD4B2-C24E-D248-4BD5-F91E8942AB02}"/>
              </a:ext>
            </a:extLst>
          </p:cNvPr>
          <p:cNvSpPr txBox="1"/>
          <p:nvPr/>
        </p:nvSpPr>
        <p:spPr>
          <a:xfrm>
            <a:off x="-3154651" y="2103532"/>
            <a:ext cx="2473754" cy="646331"/>
          </a:xfrm>
          <a:prstGeom prst="rect">
            <a:avLst/>
          </a:prstGeom>
          <a:noFill/>
        </p:spPr>
        <p:txBody>
          <a:bodyPr wrap="none" rtlCol="0">
            <a:spAutoFit/>
          </a:bodyPr>
          <a:lstStyle/>
          <a:p>
            <a:r>
              <a:rPr lang="en-US" sz="3600" dirty="0">
                <a:latin typeface="Bahnschrift" panose="020B0502040204020203" pitchFamily="34" charset="0"/>
              </a:rPr>
              <a:t>And more…</a:t>
            </a:r>
          </a:p>
        </p:txBody>
      </p:sp>
      <p:pic>
        <p:nvPicPr>
          <p:cNvPr id="12" name="Picture 11">
            <a:extLst>
              <a:ext uri="{FF2B5EF4-FFF2-40B4-BE49-F238E27FC236}">
                <a16:creationId xmlns:a16="http://schemas.microsoft.com/office/drawing/2014/main" id="{B2D279D7-8BAF-D26E-A97F-E2CD0AD72E18}"/>
              </a:ext>
            </a:extLst>
          </p:cNvPr>
          <p:cNvPicPr>
            <a:picLocks noChangeAspect="1"/>
          </p:cNvPicPr>
          <p:nvPr/>
        </p:nvPicPr>
        <p:blipFill>
          <a:blip r:embed="rId6"/>
          <a:stretch>
            <a:fillRect/>
          </a:stretch>
        </p:blipFill>
        <p:spPr>
          <a:xfrm>
            <a:off x="10789798" y="-117556"/>
            <a:ext cx="1402202" cy="1508891"/>
          </a:xfrm>
          <a:prstGeom prst="rect">
            <a:avLst/>
          </a:prstGeom>
        </p:spPr>
      </p:pic>
    </p:spTree>
    <p:extLst>
      <p:ext uri="{BB962C8B-B14F-4D97-AF65-F5344CB8AC3E}">
        <p14:creationId xmlns:p14="http://schemas.microsoft.com/office/powerpoint/2010/main" val="2439785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90ACD8F-AA03-1DB3-8667-4DA728DC0CA1}"/>
              </a:ext>
            </a:extLst>
          </p:cNvPr>
          <p:cNvSpPr/>
          <p:nvPr/>
        </p:nvSpPr>
        <p:spPr>
          <a:xfrm>
            <a:off x="-2048039" y="447643"/>
            <a:ext cx="7628742" cy="7726680"/>
          </a:xfrm>
          <a:prstGeom prst="ellipse">
            <a:avLst/>
          </a:prstGeom>
          <a:solidFill>
            <a:schemeClr val="bg1">
              <a:lumMod val="95000"/>
            </a:schemeClr>
          </a:solidFill>
          <a:ln>
            <a:solidFill>
              <a:schemeClr val="bg1">
                <a:lumMod val="65000"/>
              </a:schemeClr>
            </a:solidFill>
          </a:ln>
          <a:effectLst>
            <a:outerShdw blurRad="177800" dist="1016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CF1B13B-8121-FD3E-BCCB-29FC75675EEA}"/>
              </a:ext>
            </a:extLst>
          </p:cNvPr>
          <p:cNvSpPr txBox="1"/>
          <p:nvPr/>
        </p:nvSpPr>
        <p:spPr>
          <a:xfrm>
            <a:off x="12146671" y="3228943"/>
            <a:ext cx="5440101" cy="400110"/>
          </a:xfrm>
          <a:prstGeom prst="rect">
            <a:avLst/>
          </a:prstGeom>
          <a:noFill/>
        </p:spPr>
        <p:txBody>
          <a:bodyPr wrap="square" rtlCol="0">
            <a:spAutoFit/>
          </a:bodyPr>
          <a:lstStyle/>
          <a:p>
            <a:pPr algn="ctr"/>
            <a:r>
              <a:rPr lang="en-US" sz="2000" b="1" dirty="0">
                <a:latin typeface="Consolas" panose="020B0609020204030204" pitchFamily="49" charset="0"/>
              </a:rPr>
              <a:t>3D Environments</a:t>
            </a:r>
          </a:p>
        </p:txBody>
      </p:sp>
      <p:sp>
        <p:nvSpPr>
          <p:cNvPr id="6" name="TextBox 5">
            <a:extLst>
              <a:ext uri="{FF2B5EF4-FFF2-40B4-BE49-F238E27FC236}">
                <a16:creationId xmlns:a16="http://schemas.microsoft.com/office/drawing/2014/main" id="{CEB27DFE-2F18-449F-5037-9D561E574399}"/>
              </a:ext>
            </a:extLst>
          </p:cNvPr>
          <p:cNvSpPr txBox="1"/>
          <p:nvPr/>
        </p:nvSpPr>
        <p:spPr>
          <a:xfrm>
            <a:off x="3626438" y="2919195"/>
            <a:ext cx="5440101" cy="1692771"/>
          </a:xfrm>
          <a:prstGeom prst="rect">
            <a:avLst/>
          </a:prstGeom>
          <a:solidFill>
            <a:schemeClr val="accent1">
              <a:lumMod val="20000"/>
              <a:lumOff val="80000"/>
            </a:schemeClr>
          </a:solidFill>
          <a:effectLst>
            <a:outerShdw blurRad="50800" dist="38100" dir="5400000" algn="t" rotWithShape="0">
              <a:prstClr val="black">
                <a:alpha val="40000"/>
              </a:prstClr>
            </a:outerShdw>
          </a:effectLst>
        </p:spPr>
        <p:txBody>
          <a:bodyPr wrap="square" rtlCol="0">
            <a:spAutoFit/>
          </a:bodyPr>
          <a:lstStyle/>
          <a:p>
            <a:pPr marL="457200" indent="-457200">
              <a:buFont typeface="Arial" panose="020B0604020202020204" pitchFamily="34" charset="0"/>
              <a:buChar char="•"/>
            </a:pPr>
            <a:r>
              <a:rPr lang="en-US" sz="2800" dirty="0">
                <a:latin typeface="Consolas" panose="020B0609020204030204" pitchFamily="49" charset="0"/>
              </a:rPr>
              <a:t>Historical Preservation</a:t>
            </a:r>
          </a:p>
          <a:p>
            <a:pPr marL="457200" indent="-457200">
              <a:buFont typeface="Arial" panose="020B0604020202020204" pitchFamily="34" charset="0"/>
              <a:buChar char="•"/>
            </a:pPr>
            <a:r>
              <a:rPr lang="en-US" sz="2800" dirty="0">
                <a:latin typeface="Consolas" panose="020B0609020204030204" pitchFamily="49" charset="0"/>
              </a:rPr>
              <a:t>Immersive Education</a:t>
            </a:r>
          </a:p>
          <a:p>
            <a:pPr marL="457200" indent="-457200">
              <a:buFont typeface="Arial" panose="020B0604020202020204" pitchFamily="34" charset="0"/>
              <a:buChar char="•"/>
            </a:pPr>
            <a:r>
              <a:rPr lang="en-US" sz="2800" dirty="0">
                <a:latin typeface="Consolas" panose="020B0609020204030204" pitchFamily="49" charset="0"/>
              </a:rPr>
              <a:t>Virtual Tourism</a:t>
            </a:r>
          </a:p>
          <a:p>
            <a:pPr marL="342900" indent="-342900">
              <a:buFont typeface="Arial" panose="020B0604020202020204" pitchFamily="34" charset="0"/>
              <a:buChar char="•"/>
            </a:pPr>
            <a:endParaRPr lang="en-US" sz="2000" dirty="0">
              <a:latin typeface="Consolas" panose="020B0609020204030204" pitchFamily="49" charset="0"/>
            </a:endParaRPr>
          </a:p>
        </p:txBody>
      </p:sp>
      <p:sp>
        <p:nvSpPr>
          <p:cNvPr id="7" name="TextBox 6">
            <a:extLst>
              <a:ext uri="{FF2B5EF4-FFF2-40B4-BE49-F238E27FC236}">
                <a16:creationId xmlns:a16="http://schemas.microsoft.com/office/drawing/2014/main" id="{A24A63EB-5AAA-3BF1-D7FE-FCE8B6EF2E38}"/>
              </a:ext>
            </a:extLst>
          </p:cNvPr>
          <p:cNvSpPr txBox="1"/>
          <p:nvPr/>
        </p:nvSpPr>
        <p:spPr>
          <a:xfrm>
            <a:off x="2468909" y="2103532"/>
            <a:ext cx="2473754" cy="646331"/>
          </a:xfrm>
          <a:prstGeom prst="rect">
            <a:avLst/>
          </a:prstGeom>
          <a:noFill/>
        </p:spPr>
        <p:txBody>
          <a:bodyPr wrap="none" rtlCol="0">
            <a:spAutoFit/>
          </a:bodyPr>
          <a:lstStyle/>
          <a:p>
            <a:r>
              <a:rPr lang="en-US" sz="3600" dirty="0">
                <a:latin typeface="Bahnschrift" panose="020B0502040204020203" pitchFamily="34" charset="0"/>
              </a:rPr>
              <a:t>And more…</a:t>
            </a:r>
          </a:p>
        </p:txBody>
      </p:sp>
      <p:sp>
        <p:nvSpPr>
          <p:cNvPr id="4" name="TextBox 3">
            <a:extLst>
              <a:ext uri="{FF2B5EF4-FFF2-40B4-BE49-F238E27FC236}">
                <a16:creationId xmlns:a16="http://schemas.microsoft.com/office/drawing/2014/main" id="{F5AFE1BA-8D63-0354-C04F-9F253092C0AF}"/>
              </a:ext>
            </a:extLst>
          </p:cNvPr>
          <p:cNvSpPr txBox="1"/>
          <p:nvPr/>
        </p:nvSpPr>
        <p:spPr>
          <a:xfrm>
            <a:off x="351866" y="8654257"/>
            <a:ext cx="5063156" cy="800219"/>
          </a:xfrm>
          <a:prstGeom prst="rect">
            <a:avLst/>
          </a:prstGeom>
          <a:noFill/>
          <a:ln cmpd="dbl">
            <a:solidFill>
              <a:schemeClr val="bg1">
                <a:lumMod val="65000"/>
              </a:schemeClr>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dirty="0">
                <a:latin typeface="Consolas"/>
                <a:cs typeface="Calibri"/>
              </a:rPr>
              <a:t>Decentralized 3D Scan Map and Sharing Platform</a:t>
            </a:r>
          </a:p>
        </p:txBody>
      </p:sp>
      <p:sp>
        <p:nvSpPr>
          <p:cNvPr id="8" name="TextBox 7">
            <a:extLst>
              <a:ext uri="{FF2B5EF4-FFF2-40B4-BE49-F238E27FC236}">
                <a16:creationId xmlns:a16="http://schemas.microsoft.com/office/drawing/2014/main" id="{7A548BB3-694F-B99E-F123-B8E834F73E13}"/>
              </a:ext>
            </a:extLst>
          </p:cNvPr>
          <p:cNvSpPr txBox="1"/>
          <p:nvPr/>
        </p:nvSpPr>
        <p:spPr>
          <a:xfrm>
            <a:off x="365369" y="6991734"/>
            <a:ext cx="544961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dirty="0">
                <a:latin typeface="Bahnschrift"/>
                <a:cs typeface="Calibri"/>
              </a:rPr>
              <a:t>MAPTODON</a:t>
            </a:r>
          </a:p>
        </p:txBody>
      </p:sp>
      <p:sp>
        <p:nvSpPr>
          <p:cNvPr id="10" name="TextBox 9">
            <a:extLst>
              <a:ext uri="{FF2B5EF4-FFF2-40B4-BE49-F238E27FC236}">
                <a16:creationId xmlns:a16="http://schemas.microsoft.com/office/drawing/2014/main" id="{E39293A7-DE9B-9560-E07C-AC52C9329578}"/>
              </a:ext>
            </a:extLst>
          </p:cNvPr>
          <p:cNvSpPr txBox="1"/>
          <p:nvPr/>
        </p:nvSpPr>
        <p:spPr>
          <a:xfrm>
            <a:off x="365368" y="10006091"/>
            <a:ext cx="5049654" cy="769441"/>
          </a:xfrm>
          <a:prstGeom prst="rect">
            <a:avLst/>
          </a:prstGeom>
          <a:noFill/>
          <a:ln cmpd="dbl">
            <a:solidFill>
              <a:schemeClr val="bg1">
                <a:lumMod val="65000"/>
              </a:schemeClr>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onsolas"/>
                <a:cs typeface="Calibri"/>
              </a:rPr>
              <a:t>AI model creates 3D environments from 2D images</a:t>
            </a:r>
          </a:p>
        </p:txBody>
      </p:sp>
      <p:sp>
        <p:nvSpPr>
          <p:cNvPr id="12" name="TextBox 11">
            <a:extLst>
              <a:ext uri="{FF2B5EF4-FFF2-40B4-BE49-F238E27FC236}">
                <a16:creationId xmlns:a16="http://schemas.microsoft.com/office/drawing/2014/main" id="{307641B9-D603-EEAA-9B83-94DF5E1A9046}"/>
              </a:ext>
            </a:extLst>
          </p:cNvPr>
          <p:cNvSpPr txBox="1"/>
          <p:nvPr/>
        </p:nvSpPr>
        <p:spPr>
          <a:xfrm>
            <a:off x="351866" y="11327147"/>
            <a:ext cx="5063156" cy="1107996"/>
          </a:xfrm>
          <a:prstGeom prst="rect">
            <a:avLst/>
          </a:prstGeom>
          <a:noFill/>
          <a:ln cmpd="dbl">
            <a:solidFill>
              <a:schemeClr val="bg1">
                <a:lumMod val="65000"/>
              </a:schemeClr>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onsolas"/>
                <a:cs typeface="Calibri"/>
              </a:rPr>
              <a:t>Potential applications in navigation, disaster relief, and many more.</a:t>
            </a:r>
          </a:p>
        </p:txBody>
      </p:sp>
      <p:pic>
        <p:nvPicPr>
          <p:cNvPr id="14" name="Picture 13">
            <a:extLst>
              <a:ext uri="{FF2B5EF4-FFF2-40B4-BE49-F238E27FC236}">
                <a16:creationId xmlns:a16="http://schemas.microsoft.com/office/drawing/2014/main" id="{29A33F29-5604-101A-FF07-45C82CFC01F3}"/>
              </a:ext>
            </a:extLst>
          </p:cNvPr>
          <p:cNvPicPr>
            <a:picLocks noChangeAspect="1"/>
          </p:cNvPicPr>
          <p:nvPr/>
        </p:nvPicPr>
        <p:blipFill>
          <a:blip r:embed="rId3"/>
          <a:stretch>
            <a:fillRect/>
          </a:stretch>
        </p:blipFill>
        <p:spPr>
          <a:xfrm>
            <a:off x="12618598" y="-117556"/>
            <a:ext cx="1402202" cy="1508891"/>
          </a:xfrm>
          <a:prstGeom prst="rect">
            <a:avLst/>
          </a:prstGeom>
        </p:spPr>
      </p:pic>
    </p:spTree>
    <p:extLst>
      <p:ext uri="{BB962C8B-B14F-4D97-AF65-F5344CB8AC3E}">
        <p14:creationId xmlns:p14="http://schemas.microsoft.com/office/powerpoint/2010/main" val="3046394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311EB701-F80C-4721-A287-DE48B9A8571D}"/>
              </a:ext>
            </a:extLst>
          </p:cNvPr>
          <p:cNvSpPr/>
          <p:nvPr/>
        </p:nvSpPr>
        <p:spPr>
          <a:xfrm>
            <a:off x="6014206" y="-1119352"/>
            <a:ext cx="7628742" cy="7726680"/>
          </a:xfrm>
          <a:prstGeom prst="ellipse">
            <a:avLst/>
          </a:prstGeom>
          <a:blipFill dpi="0" rotWithShape="1">
            <a:blip r:embed="rId3"/>
            <a:srcRect/>
            <a:tile tx="63500" ty="0" sx="71000" sy="71000" flip="none" algn="ctr"/>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1AB27F2-8FAA-3C6C-D9C0-3DA4F22123A2}"/>
              </a:ext>
            </a:extLst>
          </p:cNvPr>
          <p:cNvSpPr txBox="1"/>
          <p:nvPr/>
        </p:nvSpPr>
        <p:spPr>
          <a:xfrm>
            <a:off x="351866" y="2148944"/>
            <a:ext cx="5063156" cy="800219"/>
          </a:xfrm>
          <a:prstGeom prst="rect">
            <a:avLst/>
          </a:prstGeom>
          <a:noFill/>
          <a:ln cmpd="dbl">
            <a:solidFill>
              <a:schemeClr val="bg1">
                <a:lumMod val="65000"/>
              </a:schemeClr>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dirty="0">
                <a:latin typeface="Consolas"/>
                <a:cs typeface="Calibri"/>
              </a:rPr>
              <a:t>Decentralized 3D Scan Map and Sharing Platform</a:t>
            </a:r>
          </a:p>
        </p:txBody>
      </p:sp>
      <p:sp>
        <p:nvSpPr>
          <p:cNvPr id="21" name="TextBox 20">
            <a:extLst>
              <a:ext uri="{FF2B5EF4-FFF2-40B4-BE49-F238E27FC236}">
                <a16:creationId xmlns:a16="http://schemas.microsoft.com/office/drawing/2014/main" id="{FAF42C92-6866-0A34-F60B-A5FECAA58198}"/>
              </a:ext>
            </a:extLst>
          </p:cNvPr>
          <p:cNvSpPr txBox="1"/>
          <p:nvPr/>
        </p:nvSpPr>
        <p:spPr>
          <a:xfrm>
            <a:off x="365369" y="669303"/>
            <a:ext cx="544961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dirty="0">
                <a:latin typeface="Bahnschrift"/>
                <a:cs typeface="Calibri"/>
              </a:rPr>
              <a:t>MAPTODON</a:t>
            </a:r>
          </a:p>
        </p:txBody>
      </p:sp>
      <p:sp>
        <p:nvSpPr>
          <p:cNvPr id="22" name="TextBox 21">
            <a:extLst>
              <a:ext uri="{FF2B5EF4-FFF2-40B4-BE49-F238E27FC236}">
                <a16:creationId xmlns:a16="http://schemas.microsoft.com/office/drawing/2014/main" id="{B37E6D19-B138-9797-CB57-0813755B11D5}"/>
              </a:ext>
            </a:extLst>
          </p:cNvPr>
          <p:cNvSpPr txBox="1"/>
          <p:nvPr/>
        </p:nvSpPr>
        <p:spPr>
          <a:xfrm>
            <a:off x="365368" y="3500778"/>
            <a:ext cx="5049654" cy="769441"/>
          </a:xfrm>
          <a:prstGeom prst="rect">
            <a:avLst/>
          </a:prstGeom>
          <a:noFill/>
          <a:ln cmpd="dbl">
            <a:solidFill>
              <a:schemeClr val="bg1">
                <a:lumMod val="65000"/>
              </a:schemeClr>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onsolas"/>
                <a:cs typeface="Calibri"/>
              </a:rPr>
              <a:t>AI model creates 3D environments from 2D images</a:t>
            </a:r>
          </a:p>
        </p:txBody>
      </p:sp>
      <p:sp>
        <p:nvSpPr>
          <p:cNvPr id="23" name="TextBox 22">
            <a:extLst>
              <a:ext uri="{FF2B5EF4-FFF2-40B4-BE49-F238E27FC236}">
                <a16:creationId xmlns:a16="http://schemas.microsoft.com/office/drawing/2014/main" id="{6A6A8BE4-F82C-C92E-D909-0C91895DFD6F}"/>
              </a:ext>
            </a:extLst>
          </p:cNvPr>
          <p:cNvSpPr txBox="1"/>
          <p:nvPr/>
        </p:nvSpPr>
        <p:spPr>
          <a:xfrm>
            <a:off x="351866" y="4821834"/>
            <a:ext cx="5063156" cy="1107996"/>
          </a:xfrm>
          <a:prstGeom prst="rect">
            <a:avLst/>
          </a:prstGeom>
          <a:noFill/>
          <a:ln cmpd="dbl">
            <a:solidFill>
              <a:schemeClr val="bg1">
                <a:lumMod val="65000"/>
              </a:schemeClr>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onsolas"/>
                <a:cs typeface="Calibri"/>
              </a:rPr>
              <a:t>Potential applications in navigation, disaster relief, and many more.</a:t>
            </a:r>
          </a:p>
        </p:txBody>
      </p:sp>
    </p:spTree>
    <p:extLst>
      <p:ext uri="{BB962C8B-B14F-4D97-AF65-F5344CB8AC3E}">
        <p14:creationId xmlns:p14="http://schemas.microsoft.com/office/powerpoint/2010/main" val="1023816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72688-DEDB-6FB7-8D48-40063F06B36C}"/>
              </a:ext>
            </a:extLst>
          </p:cNvPr>
          <p:cNvSpPr>
            <a:spLocks noGrp="1"/>
          </p:cNvSpPr>
          <p:nvPr>
            <p:ph type="title"/>
          </p:nvPr>
        </p:nvSpPr>
        <p:spPr/>
        <p:txBody>
          <a:bodyPr/>
          <a:lstStyle/>
          <a:p>
            <a:r>
              <a:rPr lang="en-US"/>
              <a:t>Historical Preservation</a:t>
            </a:r>
            <a:endParaRPr lang="en-US" dirty="0"/>
          </a:p>
        </p:txBody>
      </p:sp>
      <p:sp>
        <p:nvSpPr>
          <p:cNvPr id="3" name="Content Placeholder 2">
            <a:extLst>
              <a:ext uri="{FF2B5EF4-FFF2-40B4-BE49-F238E27FC236}">
                <a16:creationId xmlns:a16="http://schemas.microsoft.com/office/drawing/2014/main" id="{3F88B692-ADA1-AD3E-89CE-C0B32251672B}"/>
              </a:ext>
            </a:extLst>
          </p:cNvPr>
          <p:cNvSpPr>
            <a:spLocks noGrp="1"/>
          </p:cNvSpPr>
          <p:nvPr>
            <p:ph idx="1"/>
          </p:nvPr>
        </p:nvSpPr>
        <p:spPr/>
        <p:txBody>
          <a:bodyPr/>
          <a:lstStyle/>
          <a:p>
            <a:r>
              <a:rPr lang="en-US"/>
              <a:t>Archive 3D details of environments all over the globe</a:t>
            </a:r>
          </a:p>
          <a:p>
            <a:r>
              <a:rPr lang="en-US"/>
              <a:t>View past environments and structures even after events causing them to disappear</a:t>
            </a:r>
          </a:p>
          <a:p>
            <a:r>
              <a:rPr lang="en-US"/>
              <a:t>Preserving details of our world for future generations</a:t>
            </a:r>
            <a:endParaRPr lang="en-US" dirty="0"/>
          </a:p>
        </p:txBody>
      </p:sp>
    </p:spTree>
    <p:extLst>
      <p:ext uri="{BB962C8B-B14F-4D97-AF65-F5344CB8AC3E}">
        <p14:creationId xmlns:p14="http://schemas.microsoft.com/office/powerpoint/2010/main" val="1141164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nse reconstruction of landmarks.">
            <a:extLst>
              <a:ext uri="{FF2B5EF4-FFF2-40B4-BE49-F238E27FC236}">
                <a16:creationId xmlns:a16="http://schemas.microsoft.com/office/drawing/2014/main" id="{6E529045-D1D1-8292-4304-1CB2A799E086}"/>
              </a:ext>
            </a:extLst>
          </p:cNvPr>
          <p:cNvPicPr>
            <a:picLocks noChangeAspect="1"/>
          </p:cNvPicPr>
          <p:nvPr/>
        </p:nvPicPr>
        <p:blipFill>
          <a:blip r:embed="rId2">
            <a:alphaModFix amt="0"/>
          </a:blip>
          <a:stretch>
            <a:fillRect/>
          </a:stretch>
        </p:blipFill>
        <p:spPr>
          <a:xfrm>
            <a:off x="-5711780" y="3725754"/>
            <a:ext cx="21385918" cy="3158099"/>
          </a:xfrm>
          <a:prstGeom prst="rect">
            <a:avLst/>
          </a:prstGeom>
        </p:spPr>
      </p:pic>
      <p:pic>
        <p:nvPicPr>
          <p:cNvPr id="3" name="Picture 2" descr="Sparse reconstruction of central Rome.">
            <a:extLst>
              <a:ext uri="{FF2B5EF4-FFF2-40B4-BE49-F238E27FC236}">
                <a16:creationId xmlns:a16="http://schemas.microsoft.com/office/drawing/2014/main" id="{594BB22F-F0BB-B94E-2D80-C5AB7FF3B6BA}"/>
              </a:ext>
            </a:extLst>
          </p:cNvPr>
          <p:cNvPicPr>
            <a:picLocks noChangeAspect="1"/>
          </p:cNvPicPr>
          <p:nvPr/>
        </p:nvPicPr>
        <p:blipFill>
          <a:blip r:embed="rId3">
            <a:alphaModFix amt="0"/>
          </a:blip>
          <a:stretch>
            <a:fillRect/>
          </a:stretch>
        </p:blipFill>
        <p:spPr>
          <a:xfrm>
            <a:off x="1552511" y="0"/>
            <a:ext cx="12438989" cy="3714324"/>
          </a:xfrm>
          <a:prstGeom prst="rect">
            <a:avLst/>
          </a:prstGeom>
        </p:spPr>
      </p:pic>
      <p:sp>
        <p:nvSpPr>
          <p:cNvPr id="11" name="Oval 10">
            <a:extLst>
              <a:ext uri="{FF2B5EF4-FFF2-40B4-BE49-F238E27FC236}">
                <a16:creationId xmlns:a16="http://schemas.microsoft.com/office/drawing/2014/main" id="{311EB701-F80C-4721-A287-DE48B9A8571D}"/>
              </a:ext>
            </a:extLst>
          </p:cNvPr>
          <p:cNvSpPr/>
          <p:nvPr/>
        </p:nvSpPr>
        <p:spPr>
          <a:xfrm>
            <a:off x="3478529" y="811530"/>
            <a:ext cx="5234940" cy="5234940"/>
          </a:xfrm>
          <a:prstGeom prst="ellipse">
            <a:avLst/>
          </a:prstGeom>
          <a:solidFill>
            <a:schemeClr val="bg1">
              <a:lumMod val="95000"/>
            </a:schemeClr>
          </a:solidFill>
          <a:ln>
            <a:solidFill>
              <a:schemeClr val="bg1">
                <a:lumMod val="65000"/>
              </a:schemeClr>
            </a:solidFill>
          </a:ln>
          <a:effectLst>
            <a:reflection blurRad="6350" stA="50000" endA="300" endPos="385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406C8F4-3D9D-F6A0-541D-A7D72C08E16C}"/>
              </a:ext>
            </a:extLst>
          </p:cNvPr>
          <p:cNvSpPr txBox="1"/>
          <p:nvPr/>
        </p:nvSpPr>
        <p:spPr>
          <a:xfrm>
            <a:off x="4237200" y="2399130"/>
            <a:ext cx="37638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latin typeface="Bahnschrift"/>
                <a:cs typeface="Calibri"/>
              </a:rPr>
              <a:t>MAPTODON</a:t>
            </a:r>
          </a:p>
        </p:txBody>
      </p:sp>
      <p:sp>
        <p:nvSpPr>
          <p:cNvPr id="9" name="TextBox 8">
            <a:extLst>
              <a:ext uri="{FF2B5EF4-FFF2-40B4-BE49-F238E27FC236}">
                <a16:creationId xmlns:a16="http://schemas.microsoft.com/office/drawing/2014/main" id="{A1AB27F2-8FAA-3C6C-D9C0-3DA4F22123A2}"/>
              </a:ext>
            </a:extLst>
          </p:cNvPr>
          <p:cNvSpPr txBox="1"/>
          <p:nvPr/>
        </p:nvSpPr>
        <p:spPr>
          <a:xfrm>
            <a:off x="4981177" y="1983632"/>
            <a:ext cx="22296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onsolas"/>
                <a:cs typeface="Calibri"/>
              </a:rPr>
              <a:t>Introducing…</a:t>
            </a:r>
          </a:p>
          <a:p>
            <a:endParaRPr lang="en-US" sz="2400" dirty="0">
              <a:latin typeface="Consolas"/>
              <a:cs typeface="Calibri"/>
            </a:endParaRPr>
          </a:p>
        </p:txBody>
      </p:sp>
      <p:sp>
        <p:nvSpPr>
          <p:cNvPr id="2" name="TextBox 1">
            <a:extLst>
              <a:ext uri="{FF2B5EF4-FFF2-40B4-BE49-F238E27FC236}">
                <a16:creationId xmlns:a16="http://schemas.microsoft.com/office/drawing/2014/main" id="{2E61851A-A294-DBE7-7E84-CE8E00926588}"/>
              </a:ext>
            </a:extLst>
          </p:cNvPr>
          <p:cNvSpPr txBox="1"/>
          <p:nvPr/>
        </p:nvSpPr>
        <p:spPr>
          <a:xfrm>
            <a:off x="3750364" y="3333890"/>
            <a:ext cx="469126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latin typeface="Consolas"/>
                <a:cs typeface="Calibri"/>
              </a:rPr>
              <a:t>Decentralized 3D Scan Map and Sharing Platform</a:t>
            </a:r>
          </a:p>
        </p:txBody>
      </p:sp>
      <p:pic>
        <p:nvPicPr>
          <p:cNvPr id="4" name="Picture 3" descr="A cartoon cat on a plate&#10;&#10;Description automatically generated">
            <a:extLst>
              <a:ext uri="{FF2B5EF4-FFF2-40B4-BE49-F238E27FC236}">
                <a16:creationId xmlns:a16="http://schemas.microsoft.com/office/drawing/2014/main" id="{E2176F51-B0D0-6A71-0A8C-43A410AA03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07182" y="4265373"/>
            <a:ext cx="1423924" cy="1423924"/>
          </a:xfrm>
          <a:prstGeom prst="rect">
            <a:avLst/>
          </a:prstGeom>
          <a:effectLst>
            <a:outerShdw blurRad="101600" dist="38100" dir="5400000" algn="t" rotWithShape="0">
              <a:prstClr val="black">
                <a:alpha val="40000"/>
              </a:prstClr>
            </a:outerShdw>
          </a:effectLst>
        </p:spPr>
      </p:pic>
    </p:spTree>
    <p:extLst>
      <p:ext uri="{BB962C8B-B14F-4D97-AF65-F5344CB8AC3E}">
        <p14:creationId xmlns:p14="http://schemas.microsoft.com/office/powerpoint/2010/main" val="2943199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7E9F9-445D-20BB-16CB-8A33B4FCE041}"/>
              </a:ext>
            </a:extLst>
          </p:cNvPr>
          <p:cNvSpPr>
            <a:spLocks noGrp="1"/>
          </p:cNvSpPr>
          <p:nvPr>
            <p:ph type="title"/>
          </p:nvPr>
        </p:nvSpPr>
        <p:spPr/>
        <p:txBody>
          <a:bodyPr/>
          <a:lstStyle/>
          <a:p>
            <a:r>
              <a:rPr lang="en-US" dirty="0"/>
              <a:t>More Immersive Education</a:t>
            </a:r>
          </a:p>
        </p:txBody>
      </p:sp>
      <p:sp>
        <p:nvSpPr>
          <p:cNvPr id="3" name="Content Placeholder 2">
            <a:extLst>
              <a:ext uri="{FF2B5EF4-FFF2-40B4-BE49-F238E27FC236}">
                <a16:creationId xmlns:a16="http://schemas.microsoft.com/office/drawing/2014/main" id="{F8B6707D-941C-399F-2F64-B41C3C8D8DD3}"/>
              </a:ext>
            </a:extLst>
          </p:cNvPr>
          <p:cNvSpPr>
            <a:spLocks noGrp="1"/>
          </p:cNvSpPr>
          <p:nvPr>
            <p:ph idx="1"/>
          </p:nvPr>
        </p:nvSpPr>
        <p:spPr/>
        <p:txBody>
          <a:bodyPr/>
          <a:lstStyle/>
          <a:p>
            <a:r>
              <a:rPr lang="en-US" dirty="0"/>
              <a:t>Crowd-sourced scans to supplement learning in the classroom</a:t>
            </a:r>
          </a:p>
          <a:p>
            <a:r>
              <a:rPr lang="en-US" dirty="0"/>
              <a:t>Immersive exploration enhances understanding and retention</a:t>
            </a:r>
          </a:p>
          <a:p>
            <a:r>
              <a:rPr lang="en-US" dirty="0"/>
              <a:t>Culturally important sites more likely to have scans thanks to tourism</a:t>
            </a:r>
          </a:p>
        </p:txBody>
      </p:sp>
    </p:spTree>
    <p:extLst>
      <p:ext uri="{BB962C8B-B14F-4D97-AF65-F5344CB8AC3E}">
        <p14:creationId xmlns:p14="http://schemas.microsoft.com/office/powerpoint/2010/main" val="3024764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FABE2-9A11-3E10-C25C-8353FBE14CC7}"/>
              </a:ext>
            </a:extLst>
          </p:cNvPr>
          <p:cNvSpPr>
            <a:spLocks noGrp="1"/>
          </p:cNvSpPr>
          <p:nvPr>
            <p:ph type="title"/>
          </p:nvPr>
        </p:nvSpPr>
        <p:spPr/>
        <p:txBody>
          <a:bodyPr/>
          <a:lstStyle/>
          <a:p>
            <a:r>
              <a:rPr lang="en-US" dirty="0"/>
              <a:t>Monitoring Ecosystems</a:t>
            </a:r>
          </a:p>
        </p:txBody>
      </p:sp>
      <p:sp>
        <p:nvSpPr>
          <p:cNvPr id="3" name="Content Placeholder 2">
            <a:extLst>
              <a:ext uri="{FF2B5EF4-FFF2-40B4-BE49-F238E27FC236}">
                <a16:creationId xmlns:a16="http://schemas.microsoft.com/office/drawing/2014/main" id="{F3E41178-51D3-6DE2-66A8-C0CE6F42840B}"/>
              </a:ext>
            </a:extLst>
          </p:cNvPr>
          <p:cNvSpPr>
            <a:spLocks noGrp="1"/>
          </p:cNvSpPr>
          <p:nvPr>
            <p:ph idx="1"/>
          </p:nvPr>
        </p:nvSpPr>
        <p:spPr/>
        <p:txBody>
          <a:bodyPr/>
          <a:lstStyle/>
          <a:p>
            <a:r>
              <a:rPr lang="en-US" dirty="0"/>
              <a:t>Monitoring effects of climate change on ecosystems</a:t>
            </a:r>
          </a:p>
          <a:p>
            <a:r>
              <a:rPr lang="en-US" dirty="0"/>
              <a:t>Visual representation of an ecosystem’s change overtime</a:t>
            </a:r>
          </a:p>
          <a:p>
            <a:r>
              <a:rPr lang="en-US" dirty="0"/>
              <a:t>Public engagement: Remotely explore ecosystems</a:t>
            </a:r>
          </a:p>
          <a:p>
            <a:r>
              <a:rPr lang="en-US" dirty="0"/>
              <a:t>Increased appreciation and funding for preservation efforts</a:t>
            </a:r>
          </a:p>
        </p:txBody>
      </p:sp>
    </p:spTree>
    <p:extLst>
      <p:ext uri="{BB962C8B-B14F-4D97-AF65-F5344CB8AC3E}">
        <p14:creationId xmlns:p14="http://schemas.microsoft.com/office/powerpoint/2010/main" val="1875224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AF5F2-B069-4508-E80D-EB350D00D67D}"/>
              </a:ext>
            </a:extLst>
          </p:cNvPr>
          <p:cNvSpPr>
            <a:spLocks noGrp="1"/>
          </p:cNvSpPr>
          <p:nvPr>
            <p:ph type="title"/>
          </p:nvPr>
        </p:nvSpPr>
        <p:spPr/>
        <p:txBody>
          <a:bodyPr/>
          <a:lstStyle/>
          <a:p>
            <a:r>
              <a:rPr lang="en-US" dirty="0"/>
              <a:t>Notes</a:t>
            </a:r>
          </a:p>
        </p:txBody>
      </p:sp>
      <p:sp>
        <p:nvSpPr>
          <p:cNvPr id="3" name="Content Placeholder 2">
            <a:extLst>
              <a:ext uri="{FF2B5EF4-FFF2-40B4-BE49-F238E27FC236}">
                <a16:creationId xmlns:a16="http://schemas.microsoft.com/office/drawing/2014/main" id="{CC9060FD-9370-6555-FDF6-7CCB99F174EF}"/>
              </a:ext>
            </a:extLst>
          </p:cNvPr>
          <p:cNvSpPr>
            <a:spLocks noGrp="1"/>
          </p:cNvSpPr>
          <p:nvPr>
            <p:ph idx="1"/>
          </p:nvPr>
        </p:nvSpPr>
        <p:spPr/>
        <p:txBody>
          <a:bodyPr>
            <a:normAutofit fontScale="47500" lnSpcReduction="20000"/>
          </a:bodyPr>
          <a:lstStyle/>
          <a:p>
            <a:r>
              <a:rPr lang="en-US" dirty="0"/>
              <a:t>Emphasis on 3D aspect and anyone can contribute</a:t>
            </a:r>
          </a:p>
          <a:p>
            <a:pPr lvl="1"/>
            <a:r>
              <a:rPr lang="en-US" dirty="0"/>
              <a:t>Create a story with this</a:t>
            </a:r>
          </a:p>
          <a:p>
            <a:r>
              <a:rPr lang="en-US" dirty="0"/>
              <a:t>Covering areas that are not covered</a:t>
            </a:r>
          </a:p>
          <a:p>
            <a:r>
              <a:rPr lang="en-US" dirty="0"/>
              <a:t>Disaster relief</a:t>
            </a:r>
          </a:p>
          <a:p>
            <a:endParaRPr lang="en-US" dirty="0"/>
          </a:p>
          <a:p>
            <a:endParaRPr lang="en-US" dirty="0"/>
          </a:p>
          <a:p>
            <a:r>
              <a:rPr lang="en-US" dirty="0"/>
              <a:t>“There are areas in the world not covered by Google SV” TRUCK DRIVER, WEAK BRIDGE, CAN DO IN US CUZ STREET VIEW, BUT NOT AFRICA. Government put local instance of Maptodon, allowing residents to use basic cameras to create 3D scans. Focus on the fact that anyone can do this one. (Shelton, Mozambique, Africa) Travelling around Africa, delivering [something] to villages in Mozambique. Just started delivery driving. We often use street view to find the proper building to match the address beforehand. Luckily for Shelton, government to instance of Maptodon and utilizes community made scans that were made with usual smartphone. 1…2…3… HOWEVER</a:t>
            </a:r>
          </a:p>
          <a:p>
            <a:endParaRPr lang="en-US" dirty="0"/>
          </a:p>
          <a:p>
            <a:r>
              <a:rPr lang="en-US" b="1" dirty="0"/>
              <a:t>We’re not just a clone of Google SV, we also have 3D capabilities, which opens up new use cases. Then talk about better responding to natural disasters. </a:t>
            </a:r>
            <a:r>
              <a:rPr lang="en-US" b="1" i="1" dirty="0"/>
              <a:t>We are students at Santa Cruz. We had a storm. </a:t>
            </a:r>
            <a:r>
              <a:rPr lang="en-US" dirty="0"/>
              <a:t>But for Santa Cruz, focus more on the 3D aspect. More disasters global warming, huge storm hit last winter, even Joe came. Landslides occurred in the area and blocked major highways within the area. The government had to get first responders to recon the area. 911 call, caller descriptions not enough. Use Maptodon to get better sense of the situation. </a:t>
            </a:r>
            <a:r>
              <a:rPr lang="en-US" b="1" dirty="0"/>
              <a:t>Helps with decisions in logistics to recover from the disaster.</a:t>
            </a:r>
          </a:p>
          <a:p>
            <a:pPr lvl="1"/>
            <a:endParaRPr lang="en-US" dirty="0"/>
          </a:p>
          <a:p>
            <a:r>
              <a:rPr lang="en-US" dirty="0"/>
              <a:t>AND MORE</a:t>
            </a:r>
          </a:p>
          <a:p>
            <a:pPr lvl="1"/>
            <a:r>
              <a:rPr lang="en-US" dirty="0"/>
              <a:t>Throw a bunch of ideas</a:t>
            </a:r>
          </a:p>
        </p:txBody>
      </p:sp>
    </p:spTree>
    <p:extLst>
      <p:ext uri="{BB962C8B-B14F-4D97-AF65-F5344CB8AC3E}">
        <p14:creationId xmlns:p14="http://schemas.microsoft.com/office/powerpoint/2010/main" val="1054797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nse reconstruction of landmarks.">
            <a:extLst>
              <a:ext uri="{FF2B5EF4-FFF2-40B4-BE49-F238E27FC236}">
                <a16:creationId xmlns:a16="http://schemas.microsoft.com/office/drawing/2014/main" id="{6E529045-D1D1-8292-4304-1CB2A799E086}"/>
              </a:ext>
            </a:extLst>
          </p:cNvPr>
          <p:cNvPicPr>
            <a:picLocks noChangeAspect="1"/>
          </p:cNvPicPr>
          <p:nvPr/>
        </p:nvPicPr>
        <p:blipFill>
          <a:blip r:embed="rId3">
            <a:alphaModFix amt="0"/>
          </a:blip>
          <a:stretch>
            <a:fillRect/>
          </a:stretch>
        </p:blipFill>
        <p:spPr>
          <a:xfrm>
            <a:off x="-5711780" y="3725754"/>
            <a:ext cx="21385918" cy="3158099"/>
          </a:xfrm>
          <a:prstGeom prst="rect">
            <a:avLst/>
          </a:prstGeom>
        </p:spPr>
      </p:pic>
      <p:pic>
        <p:nvPicPr>
          <p:cNvPr id="3" name="Picture 2" descr="Sparse reconstruction of central Rome.">
            <a:extLst>
              <a:ext uri="{FF2B5EF4-FFF2-40B4-BE49-F238E27FC236}">
                <a16:creationId xmlns:a16="http://schemas.microsoft.com/office/drawing/2014/main" id="{594BB22F-F0BB-B94E-2D80-C5AB7FF3B6BA}"/>
              </a:ext>
            </a:extLst>
          </p:cNvPr>
          <p:cNvPicPr>
            <a:picLocks noChangeAspect="1"/>
          </p:cNvPicPr>
          <p:nvPr/>
        </p:nvPicPr>
        <p:blipFill>
          <a:blip r:embed="rId4">
            <a:alphaModFix amt="0"/>
          </a:blip>
          <a:stretch>
            <a:fillRect/>
          </a:stretch>
        </p:blipFill>
        <p:spPr>
          <a:xfrm>
            <a:off x="1552511" y="0"/>
            <a:ext cx="12438989" cy="3714324"/>
          </a:xfrm>
          <a:prstGeom prst="rect">
            <a:avLst/>
          </a:prstGeom>
        </p:spPr>
      </p:pic>
      <p:sp>
        <p:nvSpPr>
          <p:cNvPr id="11" name="Oval 10">
            <a:extLst>
              <a:ext uri="{FF2B5EF4-FFF2-40B4-BE49-F238E27FC236}">
                <a16:creationId xmlns:a16="http://schemas.microsoft.com/office/drawing/2014/main" id="{311EB701-F80C-4721-A287-DE48B9A8571D}"/>
              </a:ext>
            </a:extLst>
          </p:cNvPr>
          <p:cNvSpPr/>
          <p:nvPr/>
        </p:nvSpPr>
        <p:spPr>
          <a:xfrm>
            <a:off x="1300221" y="-1366778"/>
            <a:ext cx="9591556" cy="9591556"/>
          </a:xfrm>
          <a:prstGeom prst="ellipse">
            <a:avLst/>
          </a:prstGeom>
          <a:solidFill>
            <a:srgbClr val="F0F4F7"/>
          </a:solidFill>
          <a:ln>
            <a:solidFill>
              <a:schemeClr val="bg1">
                <a:lumMod val="65000"/>
              </a:schemeClr>
            </a:solidFill>
          </a:ln>
          <a:effectLst>
            <a:reflection blurRad="6350" stA="50000" endA="300" endPos="385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81DDE10-B37D-6D88-FD01-198F63DF959A}"/>
              </a:ext>
            </a:extLst>
          </p:cNvPr>
          <p:cNvSpPr txBox="1"/>
          <p:nvPr/>
        </p:nvSpPr>
        <p:spPr>
          <a:xfrm>
            <a:off x="4398258" y="209992"/>
            <a:ext cx="3395481" cy="646331"/>
          </a:xfrm>
          <a:prstGeom prst="rect">
            <a:avLst/>
          </a:prstGeom>
          <a:noFill/>
        </p:spPr>
        <p:txBody>
          <a:bodyPr wrap="none" rtlCol="0">
            <a:spAutoFit/>
          </a:bodyPr>
          <a:lstStyle/>
          <a:p>
            <a:r>
              <a:rPr lang="en-US" sz="3600" b="1" dirty="0">
                <a:latin typeface="Bahnschrift" panose="020B0502040204020203" pitchFamily="34" charset="0"/>
              </a:rPr>
              <a:t>ARCHITECTURE</a:t>
            </a:r>
          </a:p>
        </p:txBody>
      </p:sp>
      <p:pic>
        <p:nvPicPr>
          <p:cNvPr id="14" name="Picture 13">
            <a:extLst>
              <a:ext uri="{FF2B5EF4-FFF2-40B4-BE49-F238E27FC236}">
                <a16:creationId xmlns:a16="http://schemas.microsoft.com/office/drawing/2014/main" id="{4927FF9B-AE31-6329-F148-318CE6706F2A}"/>
              </a:ext>
            </a:extLst>
          </p:cNvPr>
          <p:cNvPicPr>
            <a:picLocks noChangeAspect="1"/>
          </p:cNvPicPr>
          <p:nvPr/>
        </p:nvPicPr>
        <p:blipFill>
          <a:blip r:embed="rId5"/>
          <a:stretch>
            <a:fillRect/>
          </a:stretch>
        </p:blipFill>
        <p:spPr>
          <a:xfrm>
            <a:off x="2015136" y="1219008"/>
            <a:ext cx="8161727" cy="4419983"/>
          </a:xfrm>
          <a:prstGeom prst="rect">
            <a:avLst/>
          </a:prstGeom>
        </p:spPr>
      </p:pic>
      <p:sp>
        <p:nvSpPr>
          <p:cNvPr id="15" name="Rectangle: Rounded Corners 14">
            <a:extLst>
              <a:ext uri="{FF2B5EF4-FFF2-40B4-BE49-F238E27FC236}">
                <a16:creationId xmlns:a16="http://schemas.microsoft.com/office/drawing/2014/main" id="{368E6F4C-7C34-7319-EC46-E24A96569512}"/>
              </a:ext>
            </a:extLst>
          </p:cNvPr>
          <p:cNvSpPr/>
          <p:nvPr/>
        </p:nvSpPr>
        <p:spPr>
          <a:xfrm>
            <a:off x="1868410" y="2267382"/>
            <a:ext cx="2020683" cy="3503508"/>
          </a:xfrm>
          <a:prstGeom prst="roundRect">
            <a:avLst/>
          </a:prstGeom>
          <a:noFill/>
          <a:ln w="34925">
            <a:solidFill>
              <a:schemeClr val="accent6">
                <a:lumMod val="60000"/>
                <a:lumOff val="40000"/>
                <a:alpha val="0"/>
              </a:schemeClr>
            </a:solidFill>
            <a:prstDash val="solid"/>
          </a:ln>
          <a:effectLst>
            <a:glow rad="50800">
              <a:schemeClr val="accent6">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0452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D2229C8-F753-0A05-6405-F2582A6E6442}"/>
              </a:ext>
            </a:extLst>
          </p:cNvPr>
          <p:cNvSpPr/>
          <p:nvPr/>
        </p:nvSpPr>
        <p:spPr>
          <a:xfrm>
            <a:off x="1123560" y="987536"/>
            <a:ext cx="4739832" cy="4739832"/>
          </a:xfrm>
          <a:prstGeom prst="ellipse">
            <a:avLst/>
          </a:prstGeom>
          <a:solidFill>
            <a:srgbClr val="F0F4F7"/>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Dense reconstruction of landmarks.">
            <a:extLst>
              <a:ext uri="{FF2B5EF4-FFF2-40B4-BE49-F238E27FC236}">
                <a16:creationId xmlns:a16="http://schemas.microsoft.com/office/drawing/2014/main" id="{6E529045-D1D1-8292-4304-1CB2A799E086}"/>
              </a:ext>
            </a:extLst>
          </p:cNvPr>
          <p:cNvPicPr>
            <a:picLocks noChangeAspect="1"/>
          </p:cNvPicPr>
          <p:nvPr/>
        </p:nvPicPr>
        <p:blipFill>
          <a:blip r:embed="rId5">
            <a:alphaModFix amt="0"/>
          </a:blip>
          <a:stretch>
            <a:fillRect/>
          </a:stretch>
        </p:blipFill>
        <p:spPr>
          <a:xfrm>
            <a:off x="-5742260" y="3714324"/>
            <a:ext cx="21385918" cy="3158099"/>
          </a:xfrm>
          <a:prstGeom prst="rect">
            <a:avLst/>
          </a:prstGeom>
        </p:spPr>
      </p:pic>
      <p:pic>
        <p:nvPicPr>
          <p:cNvPr id="3" name="Picture 2" descr="Sparse reconstruction of central Rome.">
            <a:extLst>
              <a:ext uri="{FF2B5EF4-FFF2-40B4-BE49-F238E27FC236}">
                <a16:creationId xmlns:a16="http://schemas.microsoft.com/office/drawing/2014/main" id="{594BB22F-F0BB-B94E-2D80-C5AB7FF3B6BA}"/>
              </a:ext>
            </a:extLst>
          </p:cNvPr>
          <p:cNvPicPr>
            <a:picLocks noChangeAspect="1"/>
          </p:cNvPicPr>
          <p:nvPr/>
        </p:nvPicPr>
        <p:blipFill>
          <a:blip r:embed="rId6">
            <a:alphaModFix amt="0"/>
          </a:blip>
          <a:stretch>
            <a:fillRect/>
          </a:stretch>
        </p:blipFill>
        <p:spPr>
          <a:xfrm>
            <a:off x="1552511" y="0"/>
            <a:ext cx="12438989" cy="3714324"/>
          </a:xfrm>
          <a:prstGeom prst="rect">
            <a:avLst/>
          </a:prstGeom>
        </p:spPr>
      </p:pic>
      <p:sp>
        <p:nvSpPr>
          <p:cNvPr id="11" name="Oval 10">
            <a:extLst>
              <a:ext uri="{FF2B5EF4-FFF2-40B4-BE49-F238E27FC236}">
                <a16:creationId xmlns:a16="http://schemas.microsoft.com/office/drawing/2014/main" id="{311EB701-F80C-4721-A287-DE48B9A8571D}"/>
              </a:ext>
            </a:extLst>
          </p:cNvPr>
          <p:cNvSpPr/>
          <p:nvPr/>
        </p:nvSpPr>
        <p:spPr>
          <a:xfrm>
            <a:off x="240322" y="175846"/>
            <a:ext cx="6506308" cy="6506308"/>
          </a:xfrm>
          <a:prstGeom prst="ellipse">
            <a:avLst/>
          </a:prstGeom>
          <a:solidFill>
            <a:srgbClr val="F0F4F7"/>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81DDE10-B37D-6D88-FD01-198F63DF959A}"/>
              </a:ext>
            </a:extLst>
          </p:cNvPr>
          <p:cNvSpPr txBox="1"/>
          <p:nvPr/>
        </p:nvSpPr>
        <p:spPr>
          <a:xfrm>
            <a:off x="7505478" y="509126"/>
            <a:ext cx="3643946" cy="584775"/>
          </a:xfrm>
          <a:prstGeom prst="rect">
            <a:avLst/>
          </a:prstGeom>
          <a:noFill/>
        </p:spPr>
        <p:txBody>
          <a:bodyPr wrap="none" rtlCol="0">
            <a:spAutoFit/>
          </a:bodyPr>
          <a:lstStyle/>
          <a:p>
            <a:r>
              <a:rPr lang="en-US" sz="3200" b="1" dirty="0">
                <a:latin typeface="Bahnschrift" panose="020B0502040204020203" pitchFamily="34" charset="0"/>
              </a:rPr>
              <a:t>DATA COLLECTION</a:t>
            </a:r>
          </a:p>
        </p:txBody>
      </p:sp>
      <p:pic>
        <p:nvPicPr>
          <p:cNvPr id="14" name="Picture 13">
            <a:extLst>
              <a:ext uri="{FF2B5EF4-FFF2-40B4-BE49-F238E27FC236}">
                <a16:creationId xmlns:a16="http://schemas.microsoft.com/office/drawing/2014/main" id="{4927FF9B-AE31-6329-F148-318CE6706F2A}"/>
              </a:ext>
            </a:extLst>
          </p:cNvPr>
          <p:cNvPicPr>
            <a:picLocks noChangeAspect="1"/>
          </p:cNvPicPr>
          <p:nvPr/>
        </p:nvPicPr>
        <p:blipFill>
          <a:blip r:embed="rId7"/>
          <a:stretch>
            <a:fillRect/>
          </a:stretch>
        </p:blipFill>
        <p:spPr>
          <a:xfrm>
            <a:off x="725275" y="1701280"/>
            <a:ext cx="5536404" cy="2998240"/>
          </a:xfrm>
          <a:prstGeom prst="rect">
            <a:avLst/>
          </a:prstGeom>
          <a:effectLst/>
        </p:spPr>
      </p:pic>
      <p:sp>
        <p:nvSpPr>
          <p:cNvPr id="4" name="Rectangle: Rounded Corners 3">
            <a:extLst>
              <a:ext uri="{FF2B5EF4-FFF2-40B4-BE49-F238E27FC236}">
                <a16:creationId xmlns:a16="http://schemas.microsoft.com/office/drawing/2014/main" id="{7255D86C-67C6-33E8-9773-0CFCDB9C1D60}"/>
              </a:ext>
            </a:extLst>
          </p:cNvPr>
          <p:cNvSpPr/>
          <p:nvPr/>
        </p:nvSpPr>
        <p:spPr>
          <a:xfrm>
            <a:off x="629920" y="2404642"/>
            <a:ext cx="1381760" cy="2395728"/>
          </a:xfrm>
          <a:prstGeom prst="roundRect">
            <a:avLst/>
          </a:prstGeom>
          <a:noFill/>
          <a:ln w="34925">
            <a:solidFill>
              <a:schemeClr val="accent6">
                <a:lumMod val="60000"/>
                <a:lumOff val="40000"/>
              </a:schemeClr>
            </a:solidFill>
            <a:prstDash val="solid"/>
          </a:ln>
          <a:effectLst>
            <a:glow rad="50800">
              <a:schemeClr val="accent6">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os_demo4">
            <a:hlinkClick r:id="" action="ppaction://media"/>
            <a:extLst>
              <a:ext uri="{FF2B5EF4-FFF2-40B4-BE49-F238E27FC236}">
                <a16:creationId xmlns:a16="http://schemas.microsoft.com/office/drawing/2014/main" id="{448ACA0E-30D4-FD41-2325-A37A4B61F893}"/>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72005" y="1114741"/>
            <a:ext cx="3091922" cy="5527076"/>
          </a:xfrm>
          <a:prstGeom prst="rect">
            <a:avLst/>
          </a:prstGeom>
          <a:effectLst>
            <a:outerShdw blurRad="101600" dist="50800" dir="5400000" algn="t" rotWithShape="0">
              <a:prstClr val="black">
                <a:alpha val="40000"/>
              </a:prstClr>
            </a:outerShdw>
          </a:effectLst>
        </p:spPr>
      </p:pic>
    </p:spTree>
    <p:extLst>
      <p:ext uri="{BB962C8B-B14F-4D97-AF65-F5344CB8AC3E}">
        <p14:creationId xmlns:p14="http://schemas.microsoft.com/office/powerpoint/2010/main" val="1928344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nse reconstruction of landmarks.">
            <a:extLst>
              <a:ext uri="{FF2B5EF4-FFF2-40B4-BE49-F238E27FC236}">
                <a16:creationId xmlns:a16="http://schemas.microsoft.com/office/drawing/2014/main" id="{6E529045-D1D1-8292-4304-1CB2A799E086}"/>
              </a:ext>
            </a:extLst>
          </p:cNvPr>
          <p:cNvPicPr>
            <a:picLocks noChangeAspect="1"/>
          </p:cNvPicPr>
          <p:nvPr/>
        </p:nvPicPr>
        <p:blipFill>
          <a:blip r:embed="rId3">
            <a:alphaModFix amt="0"/>
          </a:blip>
          <a:stretch>
            <a:fillRect/>
          </a:stretch>
        </p:blipFill>
        <p:spPr>
          <a:xfrm>
            <a:off x="524786" y="4657498"/>
            <a:ext cx="15746966" cy="2325384"/>
          </a:xfrm>
          <a:prstGeom prst="rect">
            <a:avLst/>
          </a:prstGeom>
        </p:spPr>
      </p:pic>
      <p:pic>
        <p:nvPicPr>
          <p:cNvPr id="3" name="Picture 2" descr="Sparse reconstruction of central Rome.">
            <a:extLst>
              <a:ext uri="{FF2B5EF4-FFF2-40B4-BE49-F238E27FC236}">
                <a16:creationId xmlns:a16="http://schemas.microsoft.com/office/drawing/2014/main" id="{594BB22F-F0BB-B94E-2D80-C5AB7FF3B6BA}"/>
              </a:ext>
            </a:extLst>
          </p:cNvPr>
          <p:cNvPicPr>
            <a:picLocks noChangeAspect="1"/>
          </p:cNvPicPr>
          <p:nvPr/>
        </p:nvPicPr>
        <p:blipFill>
          <a:blip r:embed="rId4">
            <a:alphaModFix amt="0"/>
          </a:blip>
          <a:stretch>
            <a:fillRect/>
          </a:stretch>
        </p:blipFill>
        <p:spPr>
          <a:xfrm>
            <a:off x="1552511" y="0"/>
            <a:ext cx="12438989" cy="3714324"/>
          </a:xfrm>
          <a:prstGeom prst="rect">
            <a:avLst/>
          </a:prstGeom>
        </p:spPr>
      </p:pic>
      <p:sp>
        <p:nvSpPr>
          <p:cNvPr id="11" name="Oval 10">
            <a:extLst>
              <a:ext uri="{FF2B5EF4-FFF2-40B4-BE49-F238E27FC236}">
                <a16:creationId xmlns:a16="http://schemas.microsoft.com/office/drawing/2014/main" id="{311EB701-F80C-4721-A287-DE48B9A8571D}"/>
              </a:ext>
            </a:extLst>
          </p:cNvPr>
          <p:cNvSpPr/>
          <p:nvPr/>
        </p:nvSpPr>
        <p:spPr>
          <a:xfrm>
            <a:off x="240322" y="175846"/>
            <a:ext cx="6506308" cy="6506308"/>
          </a:xfrm>
          <a:prstGeom prst="ellipse">
            <a:avLst/>
          </a:prstGeom>
          <a:solidFill>
            <a:srgbClr val="F0F4F7"/>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4927FF9B-AE31-6329-F148-318CE6706F2A}"/>
              </a:ext>
            </a:extLst>
          </p:cNvPr>
          <p:cNvPicPr>
            <a:picLocks noChangeAspect="1"/>
          </p:cNvPicPr>
          <p:nvPr/>
        </p:nvPicPr>
        <p:blipFill>
          <a:blip r:embed="rId5"/>
          <a:stretch>
            <a:fillRect/>
          </a:stretch>
        </p:blipFill>
        <p:spPr>
          <a:xfrm>
            <a:off x="725275" y="1701280"/>
            <a:ext cx="5536404" cy="2998240"/>
          </a:xfrm>
          <a:prstGeom prst="rect">
            <a:avLst/>
          </a:prstGeom>
          <a:effectLst/>
        </p:spPr>
      </p:pic>
      <p:sp>
        <p:nvSpPr>
          <p:cNvPr id="4" name="Rectangle: Rounded Corners 3">
            <a:extLst>
              <a:ext uri="{FF2B5EF4-FFF2-40B4-BE49-F238E27FC236}">
                <a16:creationId xmlns:a16="http://schemas.microsoft.com/office/drawing/2014/main" id="{7255D86C-67C6-33E8-9773-0CFCDB9C1D60}"/>
              </a:ext>
            </a:extLst>
          </p:cNvPr>
          <p:cNvSpPr/>
          <p:nvPr/>
        </p:nvSpPr>
        <p:spPr>
          <a:xfrm>
            <a:off x="2100580" y="2404642"/>
            <a:ext cx="1381760" cy="1119413"/>
          </a:xfrm>
          <a:prstGeom prst="roundRect">
            <a:avLst/>
          </a:prstGeom>
          <a:noFill/>
          <a:ln w="34925">
            <a:solidFill>
              <a:schemeClr val="accent6">
                <a:lumMod val="60000"/>
                <a:lumOff val="40000"/>
              </a:schemeClr>
            </a:solidFill>
            <a:prstDash val="solid"/>
          </a:ln>
          <a:effectLst>
            <a:glow rad="50800">
              <a:schemeClr val="accent6">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22C9D88-07E4-2079-2EF4-11F32F50A2DA}"/>
              </a:ext>
            </a:extLst>
          </p:cNvPr>
          <p:cNvSpPr txBox="1"/>
          <p:nvPr/>
        </p:nvSpPr>
        <p:spPr>
          <a:xfrm>
            <a:off x="7593270" y="498297"/>
            <a:ext cx="3752950" cy="584775"/>
          </a:xfrm>
          <a:prstGeom prst="rect">
            <a:avLst/>
          </a:prstGeom>
          <a:noFill/>
        </p:spPr>
        <p:txBody>
          <a:bodyPr wrap="none" rtlCol="0">
            <a:spAutoFit/>
          </a:bodyPr>
          <a:lstStyle/>
          <a:p>
            <a:r>
              <a:rPr lang="en-US" sz="3200" b="1" dirty="0">
                <a:latin typeface="Bahnschrift" panose="020B0502040204020203" pitchFamily="34" charset="0"/>
              </a:rPr>
              <a:t>DATA PROCESSING</a:t>
            </a:r>
          </a:p>
        </p:txBody>
      </p:sp>
      <p:pic>
        <p:nvPicPr>
          <p:cNvPr id="1026" name="Picture 2">
            <a:extLst>
              <a:ext uri="{FF2B5EF4-FFF2-40B4-BE49-F238E27FC236}">
                <a16:creationId xmlns:a16="http://schemas.microsoft.com/office/drawing/2014/main" id="{693E54BC-FFCB-1336-C5AB-C6790E670F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9789" y="1182765"/>
            <a:ext cx="4107564" cy="5049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956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nse reconstruction of landmarks.">
            <a:extLst>
              <a:ext uri="{FF2B5EF4-FFF2-40B4-BE49-F238E27FC236}">
                <a16:creationId xmlns:a16="http://schemas.microsoft.com/office/drawing/2014/main" id="{6E529045-D1D1-8292-4304-1CB2A799E086}"/>
              </a:ext>
            </a:extLst>
          </p:cNvPr>
          <p:cNvPicPr>
            <a:picLocks noChangeAspect="1"/>
          </p:cNvPicPr>
          <p:nvPr/>
        </p:nvPicPr>
        <p:blipFill>
          <a:blip r:embed="rId5">
            <a:alphaModFix amt="0"/>
          </a:blip>
          <a:stretch>
            <a:fillRect/>
          </a:stretch>
        </p:blipFill>
        <p:spPr>
          <a:xfrm>
            <a:off x="-5742260" y="3714324"/>
            <a:ext cx="21385918" cy="3158099"/>
          </a:xfrm>
          <a:prstGeom prst="rect">
            <a:avLst/>
          </a:prstGeom>
        </p:spPr>
      </p:pic>
      <p:sp>
        <p:nvSpPr>
          <p:cNvPr id="11" name="Oval 10">
            <a:extLst>
              <a:ext uri="{FF2B5EF4-FFF2-40B4-BE49-F238E27FC236}">
                <a16:creationId xmlns:a16="http://schemas.microsoft.com/office/drawing/2014/main" id="{311EB701-F80C-4721-A287-DE48B9A8571D}"/>
              </a:ext>
            </a:extLst>
          </p:cNvPr>
          <p:cNvSpPr/>
          <p:nvPr/>
        </p:nvSpPr>
        <p:spPr>
          <a:xfrm>
            <a:off x="240323" y="175846"/>
            <a:ext cx="6506308" cy="6506308"/>
          </a:xfrm>
          <a:prstGeom prst="ellipse">
            <a:avLst/>
          </a:prstGeom>
          <a:solidFill>
            <a:srgbClr val="F0F4F7"/>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4927FF9B-AE31-6329-F148-318CE6706F2A}"/>
              </a:ext>
            </a:extLst>
          </p:cNvPr>
          <p:cNvPicPr>
            <a:picLocks noChangeAspect="1"/>
          </p:cNvPicPr>
          <p:nvPr/>
        </p:nvPicPr>
        <p:blipFill>
          <a:blip r:embed="rId6"/>
          <a:stretch>
            <a:fillRect/>
          </a:stretch>
        </p:blipFill>
        <p:spPr>
          <a:xfrm>
            <a:off x="725275" y="1701280"/>
            <a:ext cx="5536404" cy="2998240"/>
          </a:xfrm>
          <a:prstGeom prst="rect">
            <a:avLst/>
          </a:prstGeom>
          <a:effectLst/>
        </p:spPr>
      </p:pic>
      <p:sp>
        <p:nvSpPr>
          <p:cNvPr id="4" name="Rectangle: Rounded Corners 3">
            <a:extLst>
              <a:ext uri="{FF2B5EF4-FFF2-40B4-BE49-F238E27FC236}">
                <a16:creationId xmlns:a16="http://schemas.microsoft.com/office/drawing/2014/main" id="{7255D86C-67C6-33E8-9773-0CFCDB9C1D60}"/>
              </a:ext>
            </a:extLst>
          </p:cNvPr>
          <p:cNvSpPr/>
          <p:nvPr/>
        </p:nvSpPr>
        <p:spPr>
          <a:xfrm>
            <a:off x="3708399" y="1554480"/>
            <a:ext cx="2553279" cy="3320886"/>
          </a:xfrm>
          <a:prstGeom prst="roundRect">
            <a:avLst/>
          </a:prstGeom>
          <a:noFill/>
          <a:ln w="34925">
            <a:solidFill>
              <a:schemeClr val="accent6">
                <a:lumMod val="60000"/>
                <a:lumOff val="40000"/>
              </a:schemeClr>
            </a:solidFill>
            <a:prstDash val="solid"/>
          </a:ln>
          <a:effectLst>
            <a:glow rad="50800">
              <a:schemeClr val="accent6">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007BDF5-C856-3F19-B5DC-822B6AD9521D}"/>
              </a:ext>
            </a:extLst>
          </p:cNvPr>
          <p:cNvSpPr txBox="1"/>
          <p:nvPr/>
        </p:nvSpPr>
        <p:spPr>
          <a:xfrm>
            <a:off x="7600347" y="196159"/>
            <a:ext cx="4054315" cy="584775"/>
          </a:xfrm>
          <a:prstGeom prst="rect">
            <a:avLst/>
          </a:prstGeom>
          <a:noFill/>
        </p:spPr>
        <p:txBody>
          <a:bodyPr wrap="square" rtlCol="0">
            <a:spAutoFit/>
          </a:bodyPr>
          <a:lstStyle/>
          <a:p>
            <a:r>
              <a:rPr lang="en-US" sz="3200" b="1" dirty="0">
                <a:latin typeface="Bahnschrift" panose="020B0502040204020203" pitchFamily="34" charset="0"/>
              </a:rPr>
              <a:t>DATA PUBLISHING</a:t>
            </a:r>
          </a:p>
        </p:txBody>
      </p:sp>
      <p:sp>
        <p:nvSpPr>
          <p:cNvPr id="9" name="Flowchart: Connector 8">
            <a:extLst>
              <a:ext uri="{FF2B5EF4-FFF2-40B4-BE49-F238E27FC236}">
                <a16:creationId xmlns:a16="http://schemas.microsoft.com/office/drawing/2014/main" id="{A542565F-A79D-42A7-99F1-2FABFB9B27CA}"/>
              </a:ext>
            </a:extLst>
          </p:cNvPr>
          <p:cNvSpPr/>
          <p:nvPr/>
        </p:nvSpPr>
        <p:spPr>
          <a:xfrm>
            <a:off x="12508379" y="1059083"/>
            <a:ext cx="4739833" cy="4739833"/>
          </a:xfrm>
          <a:prstGeom prst="flowChartConnector">
            <a:avLst/>
          </a:prstGeom>
          <a:solidFill>
            <a:srgbClr val="F0F4F7"/>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0CB484FC-1C85-ECE3-A7B5-D48FFE7778B1}"/>
              </a:ext>
            </a:extLst>
          </p:cNvPr>
          <p:cNvSpPr txBox="1"/>
          <p:nvPr/>
        </p:nvSpPr>
        <p:spPr>
          <a:xfrm>
            <a:off x="13364423" y="3228944"/>
            <a:ext cx="3027744" cy="400110"/>
          </a:xfrm>
          <a:prstGeom prst="rect">
            <a:avLst/>
          </a:prstGeom>
          <a:noFill/>
        </p:spPr>
        <p:txBody>
          <a:bodyPr wrap="square" rtlCol="0">
            <a:spAutoFit/>
          </a:bodyPr>
          <a:lstStyle/>
          <a:p>
            <a:pPr algn="ctr"/>
            <a:r>
              <a:rPr lang="en-US" sz="2000" b="1" dirty="0">
                <a:latin typeface="Consolas" panose="020B0609020204030204" pitchFamily="49" charset="0"/>
              </a:rPr>
              <a:t>3D Environments</a:t>
            </a:r>
          </a:p>
        </p:txBody>
      </p:sp>
      <p:pic>
        <p:nvPicPr>
          <p:cNvPr id="3" name="Screen Recording 2023-10-15 at 8.15.17">
            <a:hlinkClick r:id="" action="ppaction://media"/>
            <a:extLst>
              <a:ext uri="{FF2B5EF4-FFF2-40B4-BE49-F238E27FC236}">
                <a16:creationId xmlns:a16="http://schemas.microsoft.com/office/drawing/2014/main" id="{65A7B713-FF07-BEBD-2A6C-1483D09EBD9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093677" y="885854"/>
            <a:ext cx="6858000" cy="5486400"/>
          </a:xfrm>
          <a:prstGeom prst="rect">
            <a:avLst/>
          </a:prstGeom>
          <a:effectLst>
            <a:outerShdw blurRad="190500" dist="38100" dir="8100000" algn="tr" rotWithShape="0">
              <a:prstClr val="black">
                <a:alpha val="40000"/>
              </a:prstClr>
            </a:outerShdw>
          </a:effectLst>
        </p:spPr>
      </p:pic>
    </p:spTree>
    <p:extLst>
      <p:ext uri="{BB962C8B-B14F-4D97-AF65-F5344CB8AC3E}">
        <p14:creationId xmlns:p14="http://schemas.microsoft.com/office/powerpoint/2010/main" val="2185174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0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Connector 8">
            <a:extLst>
              <a:ext uri="{FF2B5EF4-FFF2-40B4-BE49-F238E27FC236}">
                <a16:creationId xmlns:a16="http://schemas.microsoft.com/office/drawing/2014/main" id="{D9007110-55A2-A1FC-35CA-B9D97E4F5D27}"/>
              </a:ext>
            </a:extLst>
          </p:cNvPr>
          <p:cNvSpPr/>
          <p:nvPr/>
        </p:nvSpPr>
        <p:spPr>
          <a:xfrm>
            <a:off x="6292769" y="1059083"/>
            <a:ext cx="4739833" cy="4739833"/>
          </a:xfrm>
          <a:prstGeom prst="flowChartConnector">
            <a:avLst/>
          </a:prstGeom>
          <a:solidFill>
            <a:schemeClr val="bg1">
              <a:lumMod val="95000"/>
            </a:schemeClr>
          </a:solidFill>
          <a:ln>
            <a:solidFill>
              <a:schemeClr val="bg2">
                <a:lumMod val="75000"/>
              </a:schemeClr>
            </a:solidFill>
          </a:ln>
          <a:effectLst>
            <a:outerShdw blurRad="127000" dist="1524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11EB701-F80C-4721-A287-DE48B9A8571D}"/>
              </a:ext>
            </a:extLst>
          </p:cNvPr>
          <p:cNvSpPr/>
          <p:nvPr/>
        </p:nvSpPr>
        <p:spPr>
          <a:xfrm>
            <a:off x="1159398" y="1059084"/>
            <a:ext cx="4739832" cy="4739832"/>
          </a:xfrm>
          <a:prstGeom prst="ellipse">
            <a:avLst/>
          </a:prstGeom>
          <a:solidFill>
            <a:schemeClr val="bg1">
              <a:lumMod val="95000"/>
            </a:schemeClr>
          </a:solidFill>
          <a:ln>
            <a:solidFill>
              <a:schemeClr val="bg1">
                <a:lumMod val="65000"/>
              </a:schemeClr>
            </a:solidFill>
          </a:ln>
          <a:effectLst>
            <a:outerShdw blurRad="127000" dist="1524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dirty="0">
              <a:latin typeface="Consolas" panose="020B0609020204030204" pitchFamily="49" charset="0"/>
            </a:endParaRPr>
          </a:p>
        </p:txBody>
      </p:sp>
      <p:sp>
        <p:nvSpPr>
          <p:cNvPr id="12" name="TextBox 11">
            <a:extLst>
              <a:ext uri="{FF2B5EF4-FFF2-40B4-BE49-F238E27FC236}">
                <a16:creationId xmlns:a16="http://schemas.microsoft.com/office/drawing/2014/main" id="{77732D51-C1A5-A6FF-57D9-A7A2565C196B}"/>
              </a:ext>
            </a:extLst>
          </p:cNvPr>
          <p:cNvSpPr txBox="1"/>
          <p:nvPr/>
        </p:nvSpPr>
        <p:spPr>
          <a:xfrm>
            <a:off x="4103307" y="372237"/>
            <a:ext cx="3985386" cy="646331"/>
          </a:xfrm>
          <a:prstGeom prst="rect">
            <a:avLst/>
          </a:prstGeom>
          <a:noFill/>
        </p:spPr>
        <p:txBody>
          <a:bodyPr wrap="none" rtlCol="0">
            <a:spAutoFit/>
          </a:bodyPr>
          <a:lstStyle/>
          <a:p>
            <a:r>
              <a:rPr lang="en-US" sz="3600" b="1" dirty="0">
                <a:latin typeface="Bahnschrift" panose="020B0502040204020203" pitchFamily="34" charset="0"/>
              </a:rPr>
              <a:t>KEY ADVANTAGES</a:t>
            </a:r>
          </a:p>
        </p:txBody>
      </p:sp>
      <p:sp>
        <p:nvSpPr>
          <p:cNvPr id="17" name="TextBox 16">
            <a:extLst>
              <a:ext uri="{FF2B5EF4-FFF2-40B4-BE49-F238E27FC236}">
                <a16:creationId xmlns:a16="http://schemas.microsoft.com/office/drawing/2014/main" id="{38AAB1C6-4685-337B-D359-583DDC8F6573}"/>
              </a:ext>
            </a:extLst>
          </p:cNvPr>
          <p:cNvSpPr txBox="1"/>
          <p:nvPr/>
        </p:nvSpPr>
        <p:spPr>
          <a:xfrm>
            <a:off x="809263" y="3167389"/>
            <a:ext cx="5440101" cy="523220"/>
          </a:xfrm>
          <a:prstGeom prst="rect">
            <a:avLst/>
          </a:prstGeom>
          <a:noFill/>
        </p:spPr>
        <p:txBody>
          <a:bodyPr wrap="square" rtlCol="0">
            <a:spAutoFit/>
          </a:bodyPr>
          <a:lstStyle/>
          <a:p>
            <a:pPr algn="ctr"/>
            <a:r>
              <a:rPr lang="en-US" sz="2800" b="1" dirty="0">
                <a:latin typeface="Consolas" panose="020B0609020204030204" pitchFamily="49" charset="0"/>
              </a:rPr>
              <a:t>Decentralized Servers</a:t>
            </a:r>
            <a:endParaRPr lang="en-US" sz="2000" b="1" dirty="0">
              <a:latin typeface="Consolas" panose="020B0609020204030204" pitchFamily="49" charset="0"/>
            </a:endParaRPr>
          </a:p>
        </p:txBody>
      </p:sp>
      <p:sp>
        <p:nvSpPr>
          <p:cNvPr id="18" name="TextBox 17">
            <a:extLst>
              <a:ext uri="{FF2B5EF4-FFF2-40B4-BE49-F238E27FC236}">
                <a16:creationId xmlns:a16="http://schemas.microsoft.com/office/drawing/2014/main" id="{5CF1B13B-8121-FD3E-BCCB-29FC75675EEA}"/>
              </a:ext>
            </a:extLst>
          </p:cNvPr>
          <p:cNvSpPr txBox="1"/>
          <p:nvPr/>
        </p:nvSpPr>
        <p:spPr>
          <a:xfrm>
            <a:off x="5942636" y="3228943"/>
            <a:ext cx="5440101" cy="523220"/>
          </a:xfrm>
          <a:prstGeom prst="rect">
            <a:avLst/>
          </a:prstGeom>
          <a:noFill/>
        </p:spPr>
        <p:txBody>
          <a:bodyPr wrap="square" rtlCol="0">
            <a:spAutoFit/>
          </a:bodyPr>
          <a:lstStyle/>
          <a:p>
            <a:pPr algn="ctr"/>
            <a:r>
              <a:rPr lang="en-US" sz="2800" b="1" dirty="0">
                <a:latin typeface="Consolas" panose="020B0609020204030204" pitchFamily="49" charset="0"/>
              </a:rPr>
              <a:t>3D Environments</a:t>
            </a:r>
          </a:p>
        </p:txBody>
      </p:sp>
    </p:spTree>
    <p:extLst>
      <p:ext uri="{BB962C8B-B14F-4D97-AF65-F5344CB8AC3E}">
        <p14:creationId xmlns:p14="http://schemas.microsoft.com/office/powerpoint/2010/main" val="973744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Connector 8">
            <a:extLst>
              <a:ext uri="{FF2B5EF4-FFF2-40B4-BE49-F238E27FC236}">
                <a16:creationId xmlns:a16="http://schemas.microsoft.com/office/drawing/2014/main" id="{D9007110-55A2-A1FC-35CA-B9D97E4F5D27}"/>
              </a:ext>
            </a:extLst>
          </p:cNvPr>
          <p:cNvSpPr/>
          <p:nvPr/>
        </p:nvSpPr>
        <p:spPr>
          <a:xfrm>
            <a:off x="6292769" y="1059083"/>
            <a:ext cx="4739833" cy="4739833"/>
          </a:xfrm>
          <a:prstGeom prst="flowChartConnector">
            <a:avLst/>
          </a:prstGeom>
          <a:solidFill>
            <a:schemeClr val="bg1">
              <a:lumMod val="95000"/>
            </a:schemeClr>
          </a:solidFill>
          <a:ln>
            <a:solidFill>
              <a:schemeClr val="bg2">
                <a:lumMod val="75000"/>
              </a:schemeClr>
            </a:solidFill>
          </a:ln>
          <a:effectLst>
            <a:outerShdw blurRad="127000" dist="1524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11EB701-F80C-4721-A287-DE48B9A8571D}"/>
              </a:ext>
            </a:extLst>
          </p:cNvPr>
          <p:cNvSpPr/>
          <p:nvPr/>
        </p:nvSpPr>
        <p:spPr>
          <a:xfrm>
            <a:off x="1159398" y="1059084"/>
            <a:ext cx="4739832" cy="4739832"/>
          </a:xfrm>
          <a:prstGeom prst="ellipse">
            <a:avLst/>
          </a:prstGeom>
          <a:solidFill>
            <a:schemeClr val="bg1">
              <a:lumMod val="95000"/>
            </a:schemeClr>
          </a:solidFill>
          <a:ln>
            <a:solidFill>
              <a:schemeClr val="bg1">
                <a:lumMod val="65000"/>
              </a:schemeClr>
            </a:solidFill>
          </a:ln>
          <a:effectLst>
            <a:glow rad="228600">
              <a:srgbClr val="00B0F0">
                <a:alpha val="40000"/>
              </a:srgbClr>
            </a:glow>
            <a:outerShdw blurRad="127000" dist="1524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dirty="0">
              <a:latin typeface="Consolas" panose="020B0609020204030204" pitchFamily="49" charset="0"/>
            </a:endParaRPr>
          </a:p>
        </p:txBody>
      </p:sp>
      <p:sp>
        <p:nvSpPr>
          <p:cNvPr id="12" name="TextBox 11">
            <a:extLst>
              <a:ext uri="{FF2B5EF4-FFF2-40B4-BE49-F238E27FC236}">
                <a16:creationId xmlns:a16="http://schemas.microsoft.com/office/drawing/2014/main" id="{77732D51-C1A5-A6FF-57D9-A7A2565C196B}"/>
              </a:ext>
            </a:extLst>
          </p:cNvPr>
          <p:cNvSpPr txBox="1"/>
          <p:nvPr/>
        </p:nvSpPr>
        <p:spPr>
          <a:xfrm>
            <a:off x="4103307" y="372237"/>
            <a:ext cx="3985386" cy="646331"/>
          </a:xfrm>
          <a:prstGeom prst="rect">
            <a:avLst/>
          </a:prstGeom>
          <a:noFill/>
        </p:spPr>
        <p:txBody>
          <a:bodyPr wrap="none" rtlCol="0">
            <a:spAutoFit/>
          </a:bodyPr>
          <a:lstStyle/>
          <a:p>
            <a:r>
              <a:rPr lang="en-US" sz="3600" b="1" dirty="0">
                <a:latin typeface="Bahnschrift" panose="020B0502040204020203" pitchFamily="34" charset="0"/>
              </a:rPr>
              <a:t>KEY ADVANTAGES</a:t>
            </a:r>
          </a:p>
        </p:txBody>
      </p:sp>
      <p:sp>
        <p:nvSpPr>
          <p:cNvPr id="17" name="TextBox 16">
            <a:extLst>
              <a:ext uri="{FF2B5EF4-FFF2-40B4-BE49-F238E27FC236}">
                <a16:creationId xmlns:a16="http://schemas.microsoft.com/office/drawing/2014/main" id="{38AAB1C6-4685-337B-D359-583DDC8F6573}"/>
              </a:ext>
            </a:extLst>
          </p:cNvPr>
          <p:cNvSpPr txBox="1"/>
          <p:nvPr/>
        </p:nvSpPr>
        <p:spPr>
          <a:xfrm>
            <a:off x="809263" y="3167389"/>
            <a:ext cx="5440101" cy="523220"/>
          </a:xfrm>
          <a:prstGeom prst="rect">
            <a:avLst/>
          </a:prstGeom>
          <a:noFill/>
        </p:spPr>
        <p:txBody>
          <a:bodyPr wrap="square" rtlCol="0">
            <a:spAutoFit/>
          </a:bodyPr>
          <a:lstStyle/>
          <a:p>
            <a:pPr algn="ctr"/>
            <a:r>
              <a:rPr lang="en-US" sz="2800" b="1" dirty="0">
                <a:latin typeface="Consolas" panose="020B0609020204030204" pitchFamily="49" charset="0"/>
              </a:rPr>
              <a:t>Decentralized Servers</a:t>
            </a:r>
            <a:endParaRPr lang="en-US" sz="2000" b="1" dirty="0">
              <a:latin typeface="Consolas" panose="020B0609020204030204" pitchFamily="49" charset="0"/>
            </a:endParaRPr>
          </a:p>
        </p:txBody>
      </p:sp>
      <p:sp>
        <p:nvSpPr>
          <p:cNvPr id="18" name="TextBox 17">
            <a:extLst>
              <a:ext uri="{FF2B5EF4-FFF2-40B4-BE49-F238E27FC236}">
                <a16:creationId xmlns:a16="http://schemas.microsoft.com/office/drawing/2014/main" id="{5CF1B13B-8121-FD3E-BCCB-29FC75675EEA}"/>
              </a:ext>
            </a:extLst>
          </p:cNvPr>
          <p:cNvSpPr txBox="1"/>
          <p:nvPr/>
        </p:nvSpPr>
        <p:spPr>
          <a:xfrm>
            <a:off x="5942636" y="3228943"/>
            <a:ext cx="5440101" cy="523220"/>
          </a:xfrm>
          <a:prstGeom prst="rect">
            <a:avLst/>
          </a:prstGeom>
          <a:noFill/>
        </p:spPr>
        <p:txBody>
          <a:bodyPr wrap="square" rtlCol="0">
            <a:spAutoFit/>
          </a:bodyPr>
          <a:lstStyle/>
          <a:p>
            <a:pPr algn="ctr"/>
            <a:r>
              <a:rPr lang="en-US" sz="2800" b="1" dirty="0">
                <a:latin typeface="Consolas" panose="020B0609020204030204" pitchFamily="49" charset="0"/>
              </a:rPr>
              <a:t>3D Environments</a:t>
            </a:r>
          </a:p>
        </p:txBody>
      </p:sp>
    </p:spTree>
    <p:extLst>
      <p:ext uri="{BB962C8B-B14F-4D97-AF65-F5344CB8AC3E}">
        <p14:creationId xmlns:p14="http://schemas.microsoft.com/office/powerpoint/2010/main" val="1259770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car&#10;&#10;Description automatically generated">
            <a:extLst>
              <a:ext uri="{FF2B5EF4-FFF2-40B4-BE49-F238E27FC236}">
                <a16:creationId xmlns:a16="http://schemas.microsoft.com/office/drawing/2014/main" id="{47B40EAF-4F29-8BC7-7B01-211D962734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068" y="1260276"/>
            <a:ext cx="6506168" cy="4337448"/>
          </a:xfrm>
          <a:prstGeom prst="rect">
            <a:avLst/>
          </a:prstGeom>
        </p:spPr>
      </p:pic>
      <p:sp>
        <p:nvSpPr>
          <p:cNvPr id="5" name="TextBox 4">
            <a:extLst>
              <a:ext uri="{FF2B5EF4-FFF2-40B4-BE49-F238E27FC236}">
                <a16:creationId xmlns:a16="http://schemas.microsoft.com/office/drawing/2014/main" id="{15E2F29C-A3CA-EB45-ACCE-6787BE091825}"/>
              </a:ext>
            </a:extLst>
          </p:cNvPr>
          <p:cNvSpPr txBox="1"/>
          <p:nvPr/>
        </p:nvSpPr>
        <p:spPr>
          <a:xfrm>
            <a:off x="7130006" y="2534854"/>
            <a:ext cx="5312780" cy="2954655"/>
          </a:xfrm>
          <a:prstGeom prst="rect">
            <a:avLst/>
          </a:prstGeom>
          <a:noFill/>
        </p:spPr>
        <p:txBody>
          <a:bodyPr wrap="square" rtlCol="0">
            <a:spAutoFit/>
          </a:bodyPr>
          <a:lstStyle/>
          <a:p>
            <a:r>
              <a:rPr lang="en-US" sz="2800" dirty="0">
                <a:latin typeface="Consolas" panose="020B0609020204030204" pitchFamily="49" charset="0"/>
              </a:rPr>
              <a:t>Name: Shelton</a:t>
            </a:r>
            <a:br>
              <a:rPr lang="en-US" sz="2800" dirty="0">
                <a:latin typeface="Consolas" panose="020B0609020204030204" pitchFamily="49" charset="0"/>
              </a:rPr>
            </a:br>
            <a:r>
              <a:rPr lang="en-US" sz="2800" dirty="0">
                <a:latin typeface="Consolas" panose="020B0609020204030204" pitchFamily="49" charset="0"/>
              </a:rPr>
              <a:t>Age:  25</a:t>
            </a:r>
          </a:p>
          <a:p>
            <a:r>
              <a:rPr lang="en-US" sz="2800" dirty="0">
                <a:latin typeface="Consolas" panose="020B0609020204030204" pitchFamily="49" charset="0"/>
              </a:rPr>
              <a:t>Job:  Delivery Driver</a:t>
            </a:r>
          </a:p>
          <a:p>
            <a:r>
              <a:rPr lang="en-US" sz="2800" dirty="0">
                <a:latin typeface="Consolas" panose="020B0609020204030204" pitchFamily="49" charset="0"/>
              </a:rPr>
              <a:t>Loc:  Mozambique, Africa</a:t>
            </a:r>
          </a:p>
          <a:p>
            <a:endParaRPr lang="en-US" sz="2800" dirty="0">
              <a:latin typeface="Consolas" panose="020B0609020204030204" pitchFamily="49" charset="0"/>
            </a:endParaRPr>
          </a:p>
          <a:p>
            <a:endParaRPr lang="en-US" dirty="0">
              <a:latin typeface="Consolas" panose="020B0609020204030204" pitchFamily="49" charset="0"/>
            </a:endParaRPr>
          </a:p>
          <a:p>
            <a:endParaRPr lang="en-US" sz="2800" dirty="0">
              <a:latin typeface="Consolas" panose="020B0609020204030204" pitchFamily="49" charset="0"/>
            </a:endParaRPr>
          </a:p>
        </p:txBody>
      </p:sp>
    </p:spTree>
    <p:extLst>
      <p:ext uri="{BB962C8B-B14F-4D97-AF65-F5344CB8AC3E}">
        <p14:creationId xmlns:p14="http://schemas.microsoft.com/office/powerpoint/2010/main" val="1944539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1F5E5626FA80A40AA11AD035B54F32A" ma:contentTypeVersion="3" ma:contentTypeDescription="Create a new document." ma:contentTypeScope="" ma:versionID="5915d4f285235d229faac1745ad3268c">
  <xsd:schema xmlns:xsd="http://www.w3.org/2001/XMLSchema" xmlns:xs="http://www.w3.org/2001/XMLSchema" xmlns:p="http://schemas.microsoft.com/office/2006/metadata/properties" xmlns:ns3="2a02e318-9640-4e73-9690-4b6b6e443089" targetNamespace="http://schemas.microsoft.com/office/2006/metadata/properties" ma:root="true" ma:fieldsID="863ca374edce6681c977e1f5fd142be3" ns3:_="">
    <xsd:import namespace="2a02e318-9640-4e73-9690-4b6b6e443089"/>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02e318-9640-4e73-9690-4b6b6e4430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639ADF4-71EB-4CE0-B395-43D1B80F602D}">
  <ds:schemaRefs>
    <ds:schemaRef ds:uri="http://schemas.microsoft.com/office/2006/documentManagement/types"/>
    <ds:schemaRef ds:uri="http://schemas.microsoft.com/office/infopath/2007/PartnerControls"/>
    <ds:schemaRef ds:uri="2a02e318-9640-4e73-9690-4b6b6e443089"/>
    <ds:schemaRef ds:uri="http://schemas.openxmlformats.org/package/2006/metadata/core-properties"/>
    <ds:schemaRef ds:uri="http://purl.org/dc/dcmitype/"/>
    <ds:schemaRef ds:uri="http://purl.org/dc/elements/1.1/"/>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3DCBCC5D-F06E-4D0A-AA98-62AADCF7DA3E}">
  <ds:schemaRefs>
    <ds:schemaRef ds:uri="http://schemas.microsoft.com/sharepoint/v3/contenttype/forms"/>
  </ds:schemaRefs>
</ds:datastoreItem>
</file>

<file path=customXml/itemProps3.xml><?xml version="1.0" encoding="utf-8"?>
<ds:datastoreItem xmlns:ds="http://schemas.openxmlformats.org/officeDocument/2006/customXml" ds:itemID="{DF788492-1968-4854-BABA-07600C2C4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02e318-9640-4e73-9690-4b6b6e4430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829</TotalTime>
  <Words>1005</Words>
  <Application>Microsoft Office PowerPoint</Application>
  <PresentationFormat>Widescreen</PresentationFormat>
  <Paragraphs>112</Paragraphs>
  <Slides>22</Slides>
  <Notes>16</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Bahnschrift</vt:lpstr>
      <vt:lpstr>Calibri</vt:lpstr>
      <vt:lpstr>Calibri Light</vt:lpstr>
      <vt:lpstr>Consolas</vt:lpstr>
      <vt:lpstr>Office Theme</vt:lpstr>
      <vt:lpstr>MAPTODON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Storms 2023 in Santa Cruz</vt:lpstr>
      <vt:lpstr>PowerPoint Presentation</vt:lpstr>
      <vt:lpstr>PowerPoint Presentation</vt:lpstr>
      <vt:lpstr>PowerPoint Presentation</vt:lpstr>
      <vt:lpstr>Historical Preservation</vt:lpstr>
      <vt:lpstr>More Immersive Education</vt:lpstr>
      <vt:lpstr>Monitoring Ecosystems</vt:lpstr>
      <vt:lpstr>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Dirk Wilson</cp:lastModifiedBy>
  <cp:revision>165</cp:revision>
  <dcterms:created xsi:type="dcterms:W3CDTF">2023-10-14T23:34:11Z</dcterms:created>
  <dcterms:modified xsi:type="dcterms:W3CDTF">2023-10-17T00:13:35Z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0x01010041F5E5626FA80A40AA11AD035B54F32A</vt:lpwstr>
  </property>
</Properties>
</file>